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73" r:id="rId8"/>
    <p:sldId id="272" r:id="rId9"/>
    <p:sldId id="271" r:id="rId10"/>
    <p:sldId id="274" r:id="rId11"/>
    <p:sldId id="275" r:id="rId12"/>
    <p:sldId id="276" r:id="rId13"/>
    <p:sldId id="263" r:id="rId14"/>
    <p:sldId id="269" r:id="rId15"/>
    <p:sldId id="304" r:id="rId16"/>
    <p:sldId id="305" r:id="rId17"/>
    <p:sldId id="307" r:id="rId18"/>
    <p:sldId id="308" r:id="rId19"/>
    <p:sldId id="309" r:id="rId20"/>
    <p:sldId id="315" r:id="rId21"/>
    <p:sldId id="300" r:id="rId22"/>
    <p:sldId id="310" r:id="rId23"/>
    <p:sldId id="311" r:id="rId24"/>
    <p:sldId id="312" r:id="rId25"/>
    <p:sldId id="285" r:id="rId26"/>
    <p:sldId id="286" r:id="rId27"/>
    <p:sldId id="287" r:id="rId28"/>
    <p:sldId id="284" r:id="rId29"/>
    <p:sldId id="289" r:id="rId30"/>
    <p:sldId id="288" r:id="rId31"/>
    <p:sldId id="290" r:id="rId32"/>
    <p:sldId id="291" r:id="rId33"/>
    <p:sldId id="299" r:id="rId34"/>
    <p:sldId id="292" r:id="rId35"/>
    <p:sldId id="294" r:id="rId36"/>
  </p:sldIdLst>
  <p:sldSz cx="12192000" cy="6858000"/>
  <p:notesSz cx="6858000" cy="9144000"/>
  <p:embeddedFontLst>
    <p:embeddedFont>
      <p:font typeface="Anago Black" panose="02000000000000000000" pitchFamily="50" charset="0"/>
      <p:bold r:id="rId38"/>
    </p:embeddedFont>
    <p:embeddedFont>
      <p:font typeface="Anago Bold" panose="02000000000000000000" pitchFamily="50" charset="0"/>
      <p:bold r:id="rId39"/>
    </p:embeddedFont>
    <p:embeddedFont>
      <p:font typeface="Anago Bold Italic" panose="02000504000000020004" pitchFamily="50" charset="0"/>
      <p:bold r:id="rId40"/>
    </p:embeddedFont>
    <p:embeddedFont>
      <p:font typeface="Anago Book" panose="02000000000000000000" pitchFamily="50" charset="0"/>
      <p:regular r:id="rId41"/>
    </p:embeddedFont>
    <p:embeddedFont>
      <p:font typeface="Aptos Mono" panose="020B0009020202020204" pitchFamily="49" charset="0"/>
      <p:regular r:id="rId42"/>
      <p:bold r:id="rId43"/>
      <p:italic r:id="rId44"/>
      <p:boldItalic r:id="rId45"/>
    </p:embeddedFont>
    <p:embeddedFont>
      <p:font typeface="Baskerville Old Face" panose="02020602080505020303" pitchFamily="18" charset="0"/>
      <p:regular r:id="rId46"/>
    </p:embeddedFont>
    <p:embeddedFont>
      <p:font typeface="Bodoni MT" panose="02070603080606020203" pitchFamily="18"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Lato" panose="020F0502020204030203" pitchFamily="34" charset="0"/>
      <p:regular r:id="rId55"/>
      <p:bold r:id="rId56"/>
      <p:italic r:id="rId57"/>
      <p:boldItalic r:id="rId58"/>
    </p:embeddedFont>
    <p:embeddedFont>
      <p:font typeface="Playfair Display" pitchFamily="2" charset="0"/>
      <p:regular r:id="rId59"/>
      <p:bold r:id="rId60"/>
      <p:italic r:id="rId61"/>
      <p:boldItalic r:id="rId62"/>
    </p:embeddedFont>
    <p:embeddedFont>
      <p:font typeface="Poppins" panose="00000500000000000000" pitchFamily="50" charset="0"/>
      <p:regular r:id="rId63"/>
      <p:bold r:id="rId64"/>
      <p:italic r:id="rId65"/>
      <p:boldItalic r:id="rId66"/>
    </p:embeddedFont>
    <p:embeddedFont>
      <p:font typeface="Poppins Medium" panose="00000600000000000000" pitchFamily="50"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D4A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05B730-7585-4746-B9DA-9B0247C4EF4F}">
  <a:tblStyle styleId="{1205B730-7585-4746-B9DA-9B0247C4EF4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306"/>
      </p:cViewPr>
      <p:guideLst>
        <p:guide orient="horz" pos="2160"/>
        <p:guide pos="2880"/>
      </p:guideLst>
    </p:cSldViewPr>
  </p:slideViewPr>
  <p:notesTextViewPr>
    <p:cViewPr>
      <p:scale>
        <a:sx n="1" d="1"/>
        <a:sy n="1" d="1"/>
      </p:scale>
      <p:origin x="0" y="0"/>
    </p:cViewPr>
  </p:notesTextViewPr>
  <p:sorterViewPr>
    <p:cViewPr>
      <p:scale>
        <a:sx n="100" d="100"/>
        <a:sy n="100" d="100"/>
      </p:scale>
      <p:origin x="0" y="-7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4.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7E32217D-0B13-18E4-8FBB-33F752AFC105}"/>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08336A02-1953-9453-18BB-1415091C94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2:notes">
            <a:extLst>
              <a:ext uri="{FF2B5EF4-FFF2-40B4-BE49-F238E27FC236}">
                <a16:creationId xmlns:a16="http://schemas.microsoft.com/office/drawing/2014/main" id="{3BB2E50C-841C-A00F-3284-E874108378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87033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922088CD-5CCC-91B4-B26A-2324CC4492AF}"/>
            </a:ext>
          </a:extLst>
        </p:cNvPr>
        <p:cNvGrpSpPr/>
        <p:nvPr/>
      </p:nvGrpSpPr>
      <p:grpSpPr>
        <a:xfrm>
          <a:off x="0" y="0"/>
          <a:ext cx="0" cy="0"/>
          <a:chOff x="0" y="0"/>
          <a:chExt cx="0" cy="0"/>
        </a:xfrm>
      </p:grpSpPr>
      <p:sp>
        <p:nvSpPr>
          <p:cNvPr id="267" name="Google Shape;267;p12:notes">
            <a:extLst>
              <a:ext uri="{FF2B5EF4-FFF2-40B4-BE49-F238E27FC236}">
                <a16:creationId xmlns:a16="http://schemas.microsoft.com/office/drawing/2014/main" id="{D035961F-016D-980C-0F37-4832B08E0A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2:notes">
            <a:extLst>
              <a:ext uri="{FF2B5EF4-FFF2-40B4-BE49-F238E27FC236}">
                <a16:creationId xmlns:a16="http://schemas.microsoft.com/office/drawing/2014/main" id="{6294D92D-2848-473E-AE10-7B67778950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947553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10EB2D14-71CB-2367-F0AE-B7F19D2A852F}"/>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DABA5D8D-2C71-3DF4-8947-CD5B52EAF6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FB7524ED-02C4-BA69-5478-B01E5739EE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89531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8C36A2A1-21D3-A499-A3C0-808A57B5FC8F}"/>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69CF4634-394D-EE18-6765-A9C909FEDA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C20ABCED-216B-F286-A946-3798630EAA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17950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54184196-3AF7-89E3-46E5-E70BC95B176D}"/>
            </a:ext>
          </a:extLst>
        </p:cNvPr>
        <p:cNvGrpSpPr/>
        <p:nvPr/>
      </p:nvGrpSpPr>
      <p:grpSpPr>
        <a:xfrm>
          <a:off x="0" y="0"/>
          <a:ext cx="0" cy="0"/>
          <a:chOff x="0" y="0"/>
          <a:chExt cx="0" cy="0"/>
        </a:xfrm>
      </p:grpSpPr>
      <p:sp>
        <p:nvSpPr>
          <p:cNvPr id="169" name="Google Shape;169;p7:notes">
            <a:extLst>
              <a:ext uri="{FF2B5EF4-FFF2-40B4-BE49-F238E27FC236}">
                <a16:creationId xmlns:a16="http://schemas.microsoft.com/office/drawing/2014/main" id="{C9B4C735-0E23-BB30-6831-4BA1A56C8C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a:extLst>
              <a:ext uri="{FF2B5EF4-FFF2-40B4-BE49-F238E27FC236}">
                <a16:creationId xmlns:a16="http://schemas.microsoft.com/office/drawing/2014/main" id="{6631D823-D90C-EFA0-C7A0-CACC3902C6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96064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F1C28A4C-DF9B-A25C-526F-54DF36CAAFDD}"/>
            </a:ext>
          </a:extLst>
        </p:cNvPr>
        <p:cNvGrpSpPr/>
        <p:nvPr/>
      </p:nvGrpSpPr>
      <p:grpSpPr>
        <a:xfrm>
          <a:off x="0" y="0"/>
          <a:ext cx="0" cy="0"/>
          <a:chOff x="0" y="0"/>
          <a:chExt cx="0" cy="0"/>
        </a:xfrm>
      </p:grpSpPr>
      <p:sp>
        <p:nvSpPr>
          <p:cNvPr id="169" name="Google Shape;169;p7:notes">
            <a:extLst>
              <a:ext uri="{FF2B5EF4-FFF2-40B4-BE49-F238E27FC236}">
                <a16:creationId xmlns:a16="http://schemas.microsoft.com/office/drawing/2014/main" id="{8CF77AB7-A48D-4937-BE43-387B615A36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a:extLst>
              <a:ext uri="{FF2B5EF4-FFF2-40B4-BE49-F238E27FC236}">
                <a16:creationId xmlns:a16="http://schemas.microsoft.com/office/drawing/2014/main" id="{3FA2DBD6-EB8C-DAC9-7A27-4C3078B672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271801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700DB55B-AC3C-EDCD-6A5C-96BA513FDB69}"/>
            </a:ext>
          </a:extLst>
        </p:cNvPr>
        <p:cNvGrpSpPr/>
        <p:nvPr/>
      </p:nvGrpSpPr>
      <p:grpSpPr>
        <a:xfrm>
          <a:off x="0" y="0"/>
          <a:ext cx="0" cy="0"/>
          <a:chOff x="0" y="0"/>
          <a:chExt cx="0" cy="0"/>
        </a:xfrm>
      </p:grpSpPr>
      <p:sp>
        <p:nvSpPr>
          <p:cNvPr id="169" name="Google Shape;169;p7:notes">
            <a:extLst>
              <a:ext uri="{FF2B5EF4-FFF2-40B4-BE49-F238E27FC236}">
                <a16:creationId xmlns:a16="http://schemas.microsoft.com/office/drawing/2014/main" id="{7610475E-508D-8AD9-F98D-3479ECA487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a:extLst>
              <a:ext uri="{FF2B5EF4-FFF2-40B4-BE49-F238E27FC236}">
                <a16:creationId xmlns:a16="http://schemas.microsoft.com/office/drawing/2014/main" id="{3FF834D4-0E0C-04FE-4C7E-E294096F05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13985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CF524F52-76FB-9101-5F9B-5FD6F0F5485D}"/>
            </a:ext>
          </a:extLst>
        </p:cNvPr>
        <p:cNvGrpSpPr/>
        <p:nvPr/>
      </p:nvGrpSpPr>
      <p:grpSpPr>
        <a:xfrm>
          <a:off x="0" y="0"/>
          <a:ext cx="0" cy="0"/>
          <a:chOff x="0" y="0"/>
          <a:chExt cx="0" cy="0"/>
        </a:xfrm>
      </p:grpSpPr>
      <p:sp>
        <p:nvSpPr>
          <p:cNvPr id="169" name="Google Shape;169;p7:notes">
            <a:extLst>
              <a:ext uri="{FF2B5EF4-FFF2-40B4-BE49-F238E27FC236}">
                <a16:creationId xmlns:a16="http://schemas.microsoft.com/office/drawing/2014/main" id="{BA32F3D4-6C30-20D6-45E2-D5822D237C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a:extLst>
              <a:ext uri="{FF2B5EF4-FFF2-40B4-BE49-F238E27FC236}">
                <a16:creationId xmlns:a16="http://schemas.microsoft.com/office/drawing/2014/main" id="{13495FCA-E950-55C9-6DCA-9193719016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84572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CE3FD612-97E2-8851-E2AC-AFFDF1494160}"/>
            </a:ext>
          </a:extLst>
        </p:cNvPr>
        <p:cNvGrpSpPr/>
        <p:nvPr/>
      </p:nvGrpSpPr>
      <p:grpSpPr>
        <a:xfrm>
          <a:off x="0" y="0"/>
          <a:ext cx="0" cy="0"/>
          <a:chOff x="0" y="0"/>
          <a:chExt cx="0" cy="0"/>
        </a:xfrm>
      </p:grpSpPr>
      <p:sp>
        <p:nvSpPr>
          <p:cNvPr id="169" name="Google Shape;169;p7:notes">
            <a:extLst>
              <a:ext uri="{FF2B5EF4-FFF2-40B4-BE49-F238E27FC236}">
                <a16:creationId xmlns:a16="http://schemas.microsoft.com/office/drawing/2014/main" id="{5384900A-7C0F-0D25-E506-1880F22525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7:notes">
            <a:extLst>
              <a:ext uri="{FF2B5EF4-FFF2-40B4-BE49-F238E27FC236}">
                <a16:creationId xmlns:a16="http://schemas.microsoft.com/office/drawing/2014/main" id="{75BFF580-1BCE-4F48-F0F6-DEC9AC9E33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7300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2635242D-36F6-E1ED-DB7C-4E9E4B8FBB70}"/>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1530164D-2536-602A-0BF5-1B71A0583C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338BF061-30B9-80C9-602A-B07DE68E92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6143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B3EE50E2-432F-11C0-F2B6-AF07B9099600}"/>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E76040FF-565A-E5B0-4BB3-30D57E04AF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7A92E879-30F0-60CE-89A7-8B8CD5DBAE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20272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EAD5A098-FE76-94C6-1FDC-B606AA492D0C}"/>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4C24F792-45C1-DF54-2C30-AC32D7F532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9FC1FF81-6F1F-BC2D-6C8D-C9FBBB962B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78811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851A89A3-3601-3A2B-F2C3-AE5607F3B8B5}"/>
            </a:ext>
          </a:extLst>
        </p:cNvPr>
        <p:cNvGrpSpPr/>
        <p:nvPr/>
      </p:nvGrpSpPr>
      <p:grpSpPr>
        <a:xfrm>
          <a:off x="0" y="0"/>
          <a:ext cx="0" cy="0"/>
          <a:chOff x="0" y="0"/>
          <a:chExt cx="0" cy="0"/>
        </a:xfrm>
      </p:grpSpPr>
      <p:sp>
        <p:nvSpPr>
          <p:cNvPr id="257" name="Google Shape;257;p11:notes">
            <a:extLst>
              <a:ext uri="{FF2B5EF4-FFF2-40B4-BE49-F238E27FC236}">
                <a16:creationId xmlns:a16="http://schemas.microsoft.com/office/drawing/2014/main" id="{5C58EFAB-C028-80A1-F9F8-8202C14ED1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1:notes">
            <a:extLst>
              <a:ext uri="{FF2B5EF4-FFF2-40B4-BE49-F238E27FC236}">
                <a16:creationId xmlns:a16="http://schemas.microsoft.com/office/drawing/2014/main" id="{B5D49341-3D6C-3D5D-C59B-00F65786D5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75517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DC25AE8F-4FDD-4247-CDFE-05937162B8BA}"/>
            </a:ext>
          </a:extLst>
        </p:cNvPr>
        <p:cNvGrpSpPr/>
        <p:nvPr/>
      </p:nvGrpSpPr>
      <p:grpSpPr>
        <a:xfrm>
          <a:off x="0" y="0"/>
          <a:ext cx="0" cy="0"/>
          <a:chOff x="0" y="0"/>
          <a:chExt cx="0" cy="0"/>
        </a:xfrm>
      </p:grpSpPr>
      <p:sp>
        <p:nvSpPr>
          <p:cNvPr id="257" name="Google Shape;257;p11:notes">
            <a:extLst>
              <a:ext uri="{FF2B5EF4-FFF2-40B4-BE49-F238E27FC236}">
                <a16:creationId xmlns:a16="http://schemas.microsoft.com/office/drawing/2014/main" id="{B50C156B-0475-9C81-7E51-B8098A940B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1:notes">
            <a:extLst>
              <a:ext uri="{FF2B5EF4-FFF2-40B4-BE49-F238E27FC236}">
                <a16:creationId xmlns:a16="http://schemas.microsoft.com/office/drawing/2014/main" id="{4D4AB103-9EAB-E3A4-CF01-27A81042FE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893323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D368FC4F-4C97-26CC-01CD-8230B20307E0}"/>
            </a:ext>
          </a:extLst>
        </p:cNvPr>
        <p:cNvGrpSpPr/>
        <p:nvPr/>
      </p:nvGrpSpPr>
      <p:grpSpPr>
        <a:xfrm>
          <a:off x="0" y="0"/>
          <a:ext cx="0" cy="0"/>
          <a:chOff x="0" y="0"/>
          <a:chExt cx="0" cy="0"/>
        </a:xfrm>
      </p:grpSpPr>
      <p:sp>
        <p:nvSpPr>
          <p:cNvPr id="257" name="Google Shape;257;p11:notes">
            <a:extLst>
              <a:ext uri="{FF2B5EF4-FFF2-40B4-BE49-F238E27FC236}">
                <a16:creationId xmlns:a16="http://schemas.microsoft.com/office/drawing/2014/main" id="{8215CE31-E0F0-A0B6-822E-7D44BA44DA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1:notes">
            <a:extLst>
              <a:ext uri="{FF2B5EF4-FFF2-40B4-BE49-F238E27FC236}">
                <a16:creationId xmlns:a16="http://schemas.microsoft.com/office/drawing/2014/main" id="{03E83C0B-5467-D444-0DA5-B35494A19A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827084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9C019CB7-13AB-D982-5F86-2AD7B898523E}"/>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D31C5273-9ECB-5344-A96B-46C0FDA20D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63A0F498-B47E-EBAB-42B5-E7886F43C8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49245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D8BA1EAD-94A4-4471-D2AB-06F1C52D40C3}"/>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2DDFBD29-B6B0-5E9D-E9C5-410AAB43E2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23586196-FE68-A342-C3FC-16FD52B50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014120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B4E19AF2-42E3-3EDE-166B-E0F3D8136284}"/>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C3DEA7D8-90F0-27B4-5D26-70C3CA2C83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C01274FB-0703-38C3-E9AE-446D049088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173120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10089888-8391-A9BB-2ACB-0A6D2A36B65F}"/>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64137520-9188-3130-7DF3-2935CFA885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85C64FD1-675F-747C-B403-0A87EEBAD4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51225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D1BE17F1-005C-CF37-D81E-3AB44F40C289}"/>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CF82E6A7-749C-523A-10E6-C0CAA01FC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ECEF0FFB-0227-76B1-6AE2-68FC119C63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407154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64E2130D-F0A9-A94A-CA40-854113F8242C}"/>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C54155FC-1CF2-1884-B258-B7ECCD45DB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8615719B-B20A-3C27-C440-78E068A411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671477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4ED52091-624A-57F2-4F8A-0D09A5CBEFE2}"/>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AA4E9579-7994-4E1C-0060-11A31987A1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39AD5636-40AB-1A34-71CE-2A8F5F701C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71084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41CFB273-4726-86D9-EB10-EF7B7C27F298}"/>
            </a:ext>
          </a:extLst>
        </p:cNvPr>
        <p:cNvGrpSpPr/>
        <p:nvPr/>
      </p:nvGrpSpPr>
      <p:grpSpPr>
        <a:xfrm>
          <a:off x="0" y="0"/>
          <a:ext cx="0" cy="0"/>
          <a:chOff x="0" y="0"/>
          <a:chExt cx="0" cy="0"/>
        </a:xfrm>
      </p:grpSpPr>
      <p:sp>
        <p:nvSpPr>
          <p:cNvPr id="215" name="Google Shape;215;p9:notes">
            <a:extLst>
              <a:ext uri="{FF2B5EF4-FFF2-40B4-BE49-F238E27FC236}">
                <a16:creationId xmlns:a16="http://schemas.microsoft.com/office/drawing/2014/main" id="{9BC7D4F1-489A-DF24-11B7-80D79E6938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9:notes">
            <a:extLst>
              <a:ext uri="{FF2B5EF4-FFF2-40B4-BE49-F238E27FC236}">
                <a16:creationId xmlns:a16="http://schemas.microsoft.com/office/drawing/2014/main" id="{B907812C-8C53-E9E0-23FA-DD0BA9770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33590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17C4F2F5-FCAB-32B0-1F7E-74F2AE16FC4D}"/>
            </a:ext>
          </a:extLst>
        </p:cNvPr>
        <p:cNvGrpSpPr/>
        <p:nvPr/>
      </p:nvGrpSpPr>
      <p:grpSpPr>
        <a:xfrm>
          <a:off x="0" y="0"/>
          <a:ext cx="0" cy="0"/>
          <a:chOff x="0" y="0"/>
          <a:chExt cx="0" cy="0"/>
        </a:xfrm>
      </p:grpSpPr>
      <p:sp>
        <p:nvSpPr>
          <p:cNvPr id="149" name="Google Shape;149;p6:notes">
            <a:extLst>
              <a:ext uri="{FF2B5EF4-FFF2-40B4-BE49-F238E27FC236}">
                <a16:creationId xmlns:a16="http://schemas.microsoft.com/office/drawing/2014/main" id="{511A61A2-6382-5BC2-FFBA-0C1600A65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a:extLst>
              <a:ext uri="{FF2B5EF4-FFF2-40B4-BE49-F238E27FC236}">
                <a16:creationId xmlns:a16="http://schemas.microsoft.com/office/drawing/2014/main" id="{5AC29BC9-871D-139C-32FC-30BA4F4BF1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58442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27D94D60-E366-6C0D-473A-72536DE2B96C}"/>
            </a:ext>
          </a:extLst>
        </p:cNvPr>
        <p:cNvGrpSpPr/>
        <p:nvPr/>
      </p:nvGrpSpPr>
      <p:grpSpPr>
        <a:xfrm>
          <a:off x="0" y="0"/>
          <a:ext cx="0" cy="0"/>
          <a:chOff x="0" y="0"/>
          <a:chExt cx="0" cy="0"/>
        </a:xfrm>
      </p:grpSpPr>
      <p:sp>
        <p:nvSpPr>
          <p:cNvPr id="149" name="Google Shape;149;p6:notes">
            <a:extLst>
              <a:ext uri="{FF2B5EF4-FFF2-40B4-BE49-F238E27FC236}">
                <a16:creationId xmlns:a16="http://schemas.microsoft.com/office/drawing/2014/main" id="{829EC250-7675-67C0-FC90-01DF83DDA1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a:extLst>
              <a:ext uri="{FF2B5EF4-FFF2-40B4-BE49-F238E27FC236}">
                <a16:creationId xmlns:a16="http://schemas.microsoft.com/office/drawing/2014/main" id="{858A615E-8FF1-2566-F6C3-B3ACCA5E52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91977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604879C5-23C8-072F-A019-ED8A2001CC87}"/>
            </a:ext>
          </a:extLst>
        </p:cNvPr>
        <p:cNvGrpSpPr/>
        <p:nvPr/>
      </p:nvGrpSpPr>
      <p:grpSpPr>
        <a:xfrm>
          <a:off x="0" y="0"/>
          <a:ext cx="0" cy="0"/>
          <a:chOff x="0" y="0"/>
          <a:chExt cx="0" cy="0"/>
        </a:xfrm>
      </p:grpSpPr>
      <p:sp>
        <p:nvSpPr>
          <p:cNvPr id="149" name="Google Shape;149;p6:notes">
            <a:extLst>
              <a:ext uri="{FF2B5EF4-FFF2-40B4-BE49-F238E27FC236}">
                <a16:creationId xmlns:a16="http://schemas.microsoft.com/office/drawing/2014/main" id="{46653C65-4B0D-427A-B705-5C3790A40B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6:notes">
            <a:extLst>
              <a:ext uri="{FF2B5EF4-FFF2-40B4-BE49-F238E27FC236}">
                <a16:creationId xmlns:a16="http://schemas.microsoft.com/office/drawing/2014/main" id="{D8CDABF5-9322-1D83-63E5-631B20ABC9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420274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1DA73C-9742-4B81-9D81-09A6BFE6AF99}"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9533-37AE-4A80-9E50-505968DD3F89}" type="slidenum">
              <a:rPr lang="en-US" smtClean="0"/>
              <a:t>‹#›</a:t>
            </a:fld>
            <a:endParaRPr lang="en-US"/>
          </a:p>
        </p:txBody>
      </p:sp>
    </p:spTree>
    <p:extLst>
      <p:ext uri="{BB962C8B-B14F-4D97-AF65-F5344CB8AC3E}">
        <p14:creationId xmlns:p14="http://schemas.microsoft.com/office/powerpoint/2010/main" val="71619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a:lstStyle/>
          <a:p>
            <a:endParaRPr lang="en-US"/>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93;p14" descr="image.png">
            <a:extLst>
              <a:ext uri="{FF2B5EF4-FFF2-40B4-BE49-F238E27FC236}">
                <a16:creationId xmlns:a16="http://schemas.microsoft.com/office/drawing/2014/main" id="{9ABFE36E-BD12-46B6-5834-8DF23E81B24C}"/>
              </a:ext>
            </a:extLst>
          </p:cNvPr>
          <p:cNvPicPr preferRelativeResize="0"/>
          <p:nvPr userDrawn="1"/>
        </p:nvPicPr>
        <p:blipFill rotWithShape="1">
          <a:blip r:embed="rId13">
            <a:alphaModFix/>
            <a:lum bright="70000" contrast="-70000"/>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1.png"/><Relationship Id="rId21" Type="http://schemas.openxmlformats.org/officeDocument/2006/relationships/image" Target="../media/image56.svg"/><Relationship Id="rId7" Type="http://schemas.openxmlformats.org/officeDocument/2006/relationships/image" Target="../media/image44.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21.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4.png"/><Relationship Id="rId5" Type="http://schemas.openxmlformats.org/officeDocument/2006/relationships/image" Target="../media/image24.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23.png"/><Relationship Id="rId9" Type="http://schemas.openxmlformats.org/officeDocument/2006/relationships/image" Target="../media/image41.svg"/><Relationship Id="rId14" Type="http://schemas.openxmlformats.org/officeDocument/2006/relationships/image" Target="../media/image49.png"/><Relationship Id="rId22"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jp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4.png"/><Relationship Id="rId7"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jp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4.jpeg"/><Relationship Id="rId11" Type="http://schemas.openxmlformats.org/officeDocument/2006/relationships/image" Target="../media/image4.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4.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9" name="Picture 8" descr="A graph of candlesticks and a line of heartbeat&#10;&#10;AI-generated content may be incorrect.">
            <a:extLst>
              <a:ext uri="{FF2B5EF4-FFF2-40B4-BE49-F238E27FC236}">
                <a16:creationId xmlns:a16="http://schemas.microsoft.com/office/drawing/2014/main" id="{153E3CD7-1F72-6EF1-1EAA-3999E2CEEBC4}"/>
              </a:ext>
            </a:extLst>
          </p:cNvPr>
          <p:cNvPicPr>
            <a:picLocks noChangeAspect="1"/>
          </p:cNvPicPr>
          <p:nvPr/>
        </p:nvPicPr>
        <p:blipFill>
          <a:blip r:embed="rId3">
            <a:alphaModFix amt="5000"/>
          </a:blip>
          <a:stretch>
            <a:fillRect/>
          </a:stretch>
        </p:blipFill>
        <p:spPr>
          <a:xfrm>
            <a:off x="0" y="0"/>
            <a:ext cx="12192000" cy="6858000"/>
          </a:xfrm>
          <a:prstGeom prst="rect">
            <a:avLst/>
          </a:prstGeom>
        </p:spPr>
      </p:pic>
      <p:sp>
        <p:nvSpPr>
          <p:cNvPr id="86" name="Google Shape;86;p13"/>
          <p:cNvSpPr txBox="1"/>
          <p:nvPr/>
        </p:nvSpPr>
        <p:spPr>
          <a:xfrm>
            <a:off x="2695575" y="3031334"/>
            <a:ext cx="6800850" cy="1828193"/>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5400" b="1" i="0" u="none" strike="noStrike" cap="none" dirty="0">
                <a:solidFill>
                  <a:srgbClr val="17375E"/>
                </a:solidFill>
                <a:latin typeface="Anago Black" panose="02000000000000000000" pitchFamily="50" charset="0"/>
                <a:ea typeface="Playfair Display"/>
                <a:cs typeface="Playfair Display"/>
                <a:sym typeface="Playfair Display"/>
              </a:rPr>
              <a:t>WealthGenics</a:t>
            </a:r>
            <a:br>
              <a:rPr lang="en-US" sz="1800" b="0" i="0" u="none" strike="noStrike" cap="none" dirty="0">
                <a:solidFill>
                  <a:srgbClr val="17375E"/>
                </a:solidFill>
                <a:latin typeface="Anago Black" panose="02000000000000000000" pitchFamily="50" charset="0"/>
                <a:ea typeface="Calibri"/>
                <a:cs typeface="Calibri"/>
                <a:sym typeface="Calibri"/>
              </a:rPr>
            </a:br>
            <a:r>
              <a:rPr lang="en-US" sz="5400" b="1" i="0" u="none" strike="noStrike" cap="none" dirty="0">
                <a:solidFill>
                  <a:srgbClr val="17375E"/>
                </a:solidFill>
                <a:latin typeface="Anago Black" panose="02000000000000000000" pitchFamily="50" charset="0"/>
                <a:ea typeface="Playfair Display"/>
                <a:cs typeface="Playfair Display"/>
                <a:sym typeface="Playfair Display"/>
              </a:rPr>
              <a:t> Educart Pvt. Ltd.</a:t>
            </a:r>
            <a:endParaRPr dirty="0">
              <a:solidFill>
                <a:srgbClr val="17375E"/>
              </a:solidFill>
              <a:latin typeface="Anago Black" panose="02000000000000000000" pitchFamily="50" charset="0"/>
            </a:endParaRPr>
          </a:p>
        </p:txBody>
      </p:sp>
      <p:sp>
        <p:nvSpPr>
          <p:cNvPr id="87" name="Google Shape;87;p13"/>
          <p:cNvSpPr txBox="1"/>
          <p:nvPr/>
        </p:nvSpPr>
        <p:spPr>
          <a:xfrm>
            <a:off x="2857500" y="4806556"/>
            <a:ext cx="6477000" cy="886397"/>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r>
              <a:rPr lang="en-US" sz="1800" b="0" i="0" u="none" strike="noStrike" cap="none" dirty="0">
                <a:solidFill>
                  <a:schemeClr val="tx1">
                    <a:lumMod val="85000"/>
                    <a:lumOff val="15000"/>
                  </a:schemeClr>
                </a:solidFill>
                <a:latin typeface="Lato"/>
                <a:ea typeface="Lato"/>
                <a:cs typeface="Lato"/>
                <a:sym typeface="Lato"/>
              </a:rPr>
              <a:t>"To create a nation of confident wealth creators…</a:t>
            </a:r>
          </a:p>
          <a:p>
            <a:pPr marL="0" marR="0" lvl="0" indent="0" algn="ctr" rtl="0">
              <a:lnSpc>
                <a:spcPct val="159944"/>
              </a:lnSpc>
              <a:spcBef>
                <a:spcPts val="0"/>
              </a:spcBef>
              <a:spcAft>
                <a:spcPts val="0"/>
              </a:spcAft>
              <a:buNone/>
            </a:pPr>
            <a:r>
              <a:rPr lang="en-US" sz="1800" dirty="0">
                <a:solidFill>
                  <a:schemeClr val="tx1">
                    <a:lumMod val="85000"/>
                    <a:lumOff val="15000"/>
                  </a:schemeClr>
                </a:solidFill>
                <a:latin typeface="Lato"/>
                <a:ea typeface="Lato"/>
                <a:cs typeface="Lato"/>
                <a:sym typeface="Lato"/>
              </a:rPr>
              <a:t>L</a:t>
            </a:r>
            <a:r>
              <a:rPr lang="en-US" sz="1800" b="0" i="0" u="none" strike="noStrike" cap="none" dirty="0">
                <a:solidFill>
                  <a:schemeClr val="tx1">
                    <a:lumMod val="85000"/>
                    <a:lumOff val="15000"/>
                  </a:schemeClr>
                </a:solidFill>
                <a:latin typeface="Lato"/>
                <a:ea typeface="Lato"/>
                <a:cs typeface="Lato"/>
                <a:sym typeface="Lato"/>
              </a:rPr>
              <a:t>eaders who rise, grow and uplift their families."</a:t>
            </a:r>
            <a:endParaRPr dirty="0">
              <a:solidFill>
                <a:schemeClr val="tx1">
                  <a:lumMod val="85000"/>
                  <a:lumOff val="15000"/>
                </a:schemeClr>
              </a:solidFill>
            </a:endParaRPr>
          </a:p>
        </p:txBody>
      </p:sp>
      <p:sp>
        <p:nvSpPr>
          <p:cNvPr id="88" name="Google Shape;88;p13"/>
          <p:cNvSpPr txBox="1"/>
          <p:nvPr/>
        </p:nvSpPr>
        <p:spPr>
          <a:xfrm>
            <a:off x="2857500" y="6068122"/>
            <a:ext cx="6477000" cy="24378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200" b="0" i="0" u="none" strike="noStrike" cap="none" dirty="0">
                <a:solidFill>
                  <a:srgbClr val="8892B0"/>
                </a:solidFill>
                <a:latin typeface="Lato"/>
                <a:ea typeface="Lato"/>
                <a:cs typeface="Lato"/>
                <a:sym typeface="Lato"/>
              </a:rPr>
              <a:t>THANE, MAHARASHTRA • EST. 2020</a:t>
            </a:r>
            <a:endParaRPr dirty="0"/>
          </a:p>
        </p:txBody>
      </p:sp>
      <p:pic>
        <p:nvPicPr>
          <p:cNvPr id="11" name="Picture 10" descr="A gold triangle with black background&#10;&#10;AI-generated content may be incorrect.">
            <a:extLst>
              <a:ext uri="{FF2B5EF4-FFF2-40B4-BE49-F238E27FC236}">
                <a16:creationId xmlns:a16="http://schemas.microsoft.com/office/drawing/2014/main" id="{FCE01011-EBFA-B9C7-CA08-8DDCCB807F88}"/>
              </a:ext>
            </a:extLst>
          </p:cNvPr>
          <p:cNvPicPr>
            <a:picLocks noChangeAspect="1"/>
          </p:cNvPicPr>
          <p:nvPr/>
        </p:nvPicPr>
        <p:blipFill>
          <a:blip r:embed="rId4"/>
          <a:srcRect b="13727"/>
          <a:stretch>
            <a:fillRect/>
          </a:stretch>
        </p:blipFill>
        <p:spPr>
          <a:xfrm>
            <a:off x="4260059" y="373343"/>
            <a:ext cx="3671882" cy="2111893"/>
          </a:xfrm>
          <a:prstGeom prst="rect">
            <a:avLst/>
          </a:prstGeom>
        </p:spPr>
      </p:pic>
      <p:sp>
        <p:nvSpPr>
          <p:cNvPr id="12" name="TextBox 11">
            <a:extLst>
              <a:ext uri="{FF2B5EF4-FFF2-40B4-BE49-F238E27FC236}">
                <a16:creationId xmlns:a16="http://schemas.microsoft.com/office/drawing/2014/main" id="{DC4B27D0-220C-8A46-CBEE-04117DA50391}"/>
              </a:ext>
            </a:extLst>
          </p:cNvPr>
          <p:cNvSpPr txBox="1"/>
          <p:nvPr/>
        </p:nvSpPr>
        <p:spPr>
          <a:xfrm>
            <a:off x="4387850" y="2531555"/>
            <a:ext cx="3416300" cy="369332"/>
          </a:xfrm>
          <a:prstGeom prst="rect">
            <a:avLst/>
          </a:prstGeom>
          <a:noFill/>
        </p:spPr>
        <p:txBody>
          <a:bodyPr wrap="square" rtlCol="0">
            <a:spAutoFit/>
          </a:bodyPr>
          <a:lstStyle/>
          <a:p>
            <a:pPr algn="ctr"/>
            <a:r>
              <a:rPr lang="en-US" sz="1800" dirty="0">
                <a:latin typeface="Poppins Medium" panose="00000600000000000000" pitchFamily="50" charset="0"/>
                <a:cs typeface="Poppins Medium" panose="00000600000000000000" pitchFamily="50" charset="0"/>
              </a:rPr>
              <a:t>FINANCE MADE SIMPLE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A9FA7C19-CD75-9302-50BB-0F8E2B5F12AF}"/>
            </a:ext>
          </a:extLst>
        </p:cNvPr>
        <p:cNvGrpSpPr/>
        <p:nvPr/>
      </p:nvGrpSpPr>
      <p:grpSpPr>
        <a:xfrm>
          <a:off x="0" y="0"/>
          <a:ext cx="0" cy="0"/>
          <a:chOff x="0" y="0"/>
          <a:chExt cx="0" cy="0"/>
        </a:xfrm>
      </p:grpSpPr>
      <p:sp>
        <p:nvSpPr>
          <p:cNvPr id="272" name="Google Shape;272;p24">
            <a:extLst>
              <a:ext uri="{FF2B5EF4-FFF2-40B4-BE49-F238E27FC236}">
                <a16:creationId xmlns:a16="http://schemas.microsoft.com/office/drawing/2014/main" id="{934AC3C1-8E36-4EED-C445-F186B1593BE7}"/>
              </a:ext>
            </a:extLst>
          </p:cNvPr>
          <p:cNvSpPr txBox="1"/>
          <p:nvPr/>
        </p:nvSpPr>
        <p:spPr>
          <a:xfrm>
            <a:off x="152401" y="182343"/>
            <a:ext cx="12039599" cy="369332"/>
          </a:xfrm>
          <a:prstGeom prst="rect">
            <a:avLst/>
          </a:prstGeom>
          <a:noFill/>
          <a:ln>
            <a:noFill/>
          </a:ln>
        </p:spPr>
        <p:txBody>
          <a:bodyPr spcFirstLastPara="1" wrap="square" lIns="0" tIns="0" rIns="0" bIns="0" anchor="t" anchorCtr="0">
            <a:spAutoFit/>
          </a:bodyPr>
          <a:lstStyle/>
          <a:p>
            <a:pPr lvl="0" algn="ctr"/>
            <a:r>
              <a:rPr lang="en-US" sz="2400" b="1" dirty="0">
                <a:solidFill>
                  <a:srgbClr val="17375E"/>
                </a:solidFill>
                <a:latin typeface="Anago Bold Italic" panose="02000504000000020004" pitchFamily="50" charset="0"/>
                <a:ea typeface="Playfair Display"/>
                <a:cs typeface="Playfair Display"/>
                <a:sym typeface="Playfair Display"/>
              </a:rPr>
              <a:t>Awards &amp; Certifications – WealthGenics &amp; Leadership</a:t>
            </a:r>
            <a:endParaRPr sz="900" dirty="0">
              <a:solidFill>
                <a:srgbClr val="17375E"/>
              </a:solidFill>
              <a:latin typeface="Anago Bold Italic" panose="02000504000000020004" pitchFamily="50" charset="0"/>
            </a:endParaRPr>
          </a:p>
        </p:txBody>
      </p:sp>
      <p:sp>
        <p:nvSpPr>
          <p:cNvPr id="273" name="Google Shape;273;p24">
            <a:extLst>
              <a:ext uri="{FF2B5EF4-FFF2-40B4-BE49-F238E27FC236}">
                <a16:creationId xmlns:a16="http://schemas.microsoft.com/office/drawing/2014/main" id="{5974019A-C443-70AA-DE99-2883DB7C4520}"/>
              </a:ext>
            </a:extLst>
          </p:cNvPr>
          <p:cNvSpPr txBox="1"/>
          <p:nvPr/>
        </p:nvSpPr>
        <p:spPr>
          <a:xfrm>
            <a:off x="4464050" y="551675"/>
            <a:ext cx="2990850" cy="443198"/>
          </a:xfrm>
          <a:prstGeom prst="rect">
            <a:avLst/>
          </a:prstGeom>
          <a:noFill/>
          <a:ln>
            <a:noFill/>
          </a:ln>
        </p:spPr>
        <p:txBody>
          <a:bodyPr spcFirstLastPara="1" wrap="square" lIns="0" tIns="0" rIns="0" bIns="0" anchor="t" anchorCtr="0">
            <a:spAutoFit/>
          </a:bodyPr>
          <a:lstStyle/>
          <a:p>
            <a:pPr lvl="0" algn="ctr">
              <a:lnSpc>
                <a:spcPct val="159944"/>
              </a:lnSpc>
            </a:pPr>
            <a:r>
              <a:rPr lang="en-US" sz="1800" dirty="0">
                <a:solidFill>
                  <a:schemeClr val="tx1">
                    <a:lumMod val="85000"/>
                    <a:lumOff val="15000"/>
                  </a:schemeClr>
                </a:solidFill>
                <a:latin typeface="Lato"/>
                <a:ea typeface="Lato"/>
                <a:cs typeface="Lato"/>
                <a:sym typeface="Lato"/>
              </a:rPr>
              <a:t>Company-Level</a:t>
            </a:r>
            <a:endParaRPr dirty="0">
              <a:solidFill>
                <a:schemeClr val="tx1">
                  <a:lumMod val="85000"/>
                  <a:lumOff val="15000"/>
                </a:schemeClr>
              </a:solidFill>
            </a:endParaRPr>
          </a:p>
        </p:txBody>
      </p:sp>
      <p:sp>
        <p:nvSpPr>
          <p:cNvPr id="17" name="Rectangle: Rounded Corners 16">
            <a:extLst>
              <a:ext uri="{FF2B5EF4-FFF2-40B4-BE49-F238E27FC236}">
                <a16:creationId xmlns:a16="http://schemas.microsoft.com/office/drawing/2014/main" id="{EB0BF1B9-3C86-82AF-6AE2-6C1880A6ED43}"/>
              </a:ext>
            </a:extLst>
          </p:cNvPr>
          <p:cNvSpPr/>
          <p:nvPr/>
        </p:nvSpPr>
        <p:spPr>
          <a:xfrm>
            <a:off x="482601" y="1089061"/>
            <a:ext cx="11303000" cy="1839285"/>
          </a:xfrm>
          <a:prstGeom prst="roundRect">
            <a:avLst>
              <a:gd name="adj" fmla="val 77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Google Shape;275;p24">
            <a:extLst>
              <a:ext uri="{FF2B5EF4-FFF2-40B4-BE49-F238E27FC236}">
                <a16:creationId xmlns:a16="http://schemas.microsoft.com/office/drawing/2014/main" id="{440458DC-92B4-28D2-6005-EA811B0B525E}"/>
              </a:ext>
            </a:extLst>
          </p:cNvPr>
          <p:cNvSpPr txBox="1"/>
          <p:nvPr/>
        </p:nvSpPr>
        <p:spPr>
          <a:xfrm>
            <a:off x="736600" y="1186257"/>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ISO 21001:2018 Certification</a:t>
            </a:r>
            <a:endParaRPr sz="2000" dirty="0">
              <a:solidFill>
                <a:srgbClr val="17375E"/>
              </a:solidFill>
            </a:endParaRPr>
          </a:p>
        </p:txBody>
      </p:sp>
      <p:sp>
        <p:nvSpPr>
          <p:cNvPr id="276" name="Google Shape;276;p24">
            <a:extLst>
              <a:ext uri="{FF2B5EF4-FFF2-40B4-BE49-F238E27FC236}">
                <a16:creationId xmlns:a16="http://schemas.microsoft.com/office/drawing/2014/main" id="{877366EB-C1EE-6CBB-674A-207073FB58AF}"/>
              </a:ext>
            </a:extLst>
          </p:cNvPr>
          <p:cNvSpPr txBox="1"/>
          <p:nvPr/>
        </p:nvSpPr>
        <p:spPr>
          <a:xfrm>
            <a:off x="2095500" y="1478100"/>
            <a:ext cx="9613900" cy="517065"/>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Wealthgenics Educart Pvt. Ltd. certified for compliance with Educational Organizations Management Systems, ensuring high-quality education standards</a:t>
            </a:r>
          </a:p>
        </p:txBody>
      </p:sp>
      <p:sp>
        <p:nvSpPr>
          <p:cNvPr id="2" name="Google Shape;275;p24">
            <a:extLst>
              <a:ext uri="{FF2B5EF4-FFF2-40B4-BE49-F238E27FC236}">
                <a16:creationId xmlns:a16="http://schemas.microsoft.com/office/drawing/2014/main" id="{241E0EF8-2D7B-BE45-20B2-D110A60F624B}"/>
              </a:ext>
            </a:extLst>
          </p:cNvPr>
          <p:cNvSpPr txBox="1"/>
          <p:nvPr/>
        </p:nvSpPr>
        <p:spPr>
          <a:xfrm>
            <a:off x="736600" y="1955993"/>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Indian Leadership Award for Visionary Company of the Year</a:t>
            </a:r>
            <a:endParaRPr sz="2000" dirty="0">
              <a:solidFill>
                <a:srgbClr val="17375E"/>
              </a:solidFill>
            </a:endParaRPr>
          </a:p>
        </p:txBody>
      </p:sp>
      <p:sp>
        <p:nvSpPr>
          <p:cNvPr id="3" name="Google Shape;276;p24">
            <a:extLst>
              <a:ext uri="{FF2B5EF4-FFF2-40B4-BE49-F238E27FC236}">
                <a16:creationId xmlns:a16="http://schemas.microsoft.com/office/drawing/2014/main" id="{3BAB3AE3-76E4-7EC0-5854-1EA6554F109D}"/>
              </a:ext>
            </a:extLst>
          </p:cNvPr>
          <p:cNvSpPr txBox="1"/>
          <p:nvPr/>
        </p:nvSpPr>
        <p:spPr>
          <a:xfrm>
            <a:off x="2095500" y="2247836"/>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WealthGenics (represented by </a:t>
            </a:r>
            <a:r>
              <a:rPr lang="en-US" sz="1200" dirty="0" err="1">
                <a:solidFill>
                  <a:schemeClr val="tx1">
                    <a:lumMod val="75000"/>
                    <a:lumOff val="25000"/>
                  </a:schemeClr>
                </a:solidFill>
                <a:latin typeface="Lato"/>
                <a:ea typeface="Lato"/>
                <a:cs typeface="Lato"/>
                <a:sym typeface="Lato"/>
              </a:rPr>
              <a:t>Gopa</a:t>
            </a:r>
            <a:r>
              <a:rPr lang="en-US" sz="1200" dirty="0">
                <a:solidFill>
                  <a:schemeClr val="tx1">
                    <a:lumMod val="75000"/>
                    <a:lumOff val="25000"/>
                  </a:schemeClr>
                </a:solidFill>
                <a:latin typeface="Lato"/>
                <a:ea typeface="Lato"/>
                <a:cs typeface="Lato"/>
                <a:sym typeface="Lato"/>
              </a:rPr>
              <a:t> Roy Dasgupta) honored by Network Express as a visionary company, symbolizing leadership and excellence</a:t>
            </a:r>
          </a:p>
        </p:txBody>
      </p:sp>
      <p:sp>
        <p:nvSpPr>
          <p:cNvPr id="18" name="Rectangle: Rounded Corners 17">
            <a:extLst>
              <a:ext uri="{FF2B5EF4-FFF2-40B4-BE49-F238E27FC236}">
                <a16:creationId xmlns:a16="http://schemas.microsoft.com/office/drawing/2014/main" id="{5E12334F-7497-864A-6B56-FE9198C96536}"/>
              </a:ext>
            </a:extLst>
          </p:cNvPr>
          <p:cNvSpPr/>
          <p:nvPr/>
        </p:nvSpPr>
        <p:spPr>
          <a:xfrm>
            <a:off x="482600" y="3010012"/>
            <a:ext cx="11303000" cy="3756932"/>
          </a:xfrm>
          <a:prstGeom prst="roundRect">
            <a:avLst>
              <a:gd name="adj" fmla="val 41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75;p24">
            <a:extLst>
              <a:ext uri="{FF2B5EF4-FFF2-40B4-BE49-F238E27FC236}">
                <a16:creationId xmlns:a16="http://schemas.microsoft.com/office/drawing/2014/main" id="{F42581BD-0936-AEA0-7537-A0F6C96346ED}"/>
              </a:ext>
            </a:extLst>
          </p:cNvPr>
          <p:cNvSpPr txBox="1"/>
          <p:nvPr/>
        </p:nvSpPr>
        <p:spPr>
          <a:xfrm>
            <a:off x="736600" y="3530203"/>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Dadasaheb Phalke Icon Award Films (DPIAF) 2020</a:t>
            </a:r>
            <a:endParaRPr sz="2000" dirty="0">
              <a:solidFill>
                <a:srgbClr val="17375E"/>
              </a:solidFill>
            </a:endParaRPr>
          </a:p>
        </p:txBody>
      </p:sp>
      <p:sp>
        <p:nvSpPr>
          <p:cNvPr id="6" name="Google Shape;276;p24">
            <a:extLst>
              <a:ext uri="{FF2B5EF4-FFF2-40B4-BE49-F238E27FC236}">
                <a16:creationId xmlns:a16="http://schemas.microsoft.com/office/drawing/2014/main" id="{28F6B2BF-9323-3A99-5D72-103DB8AAA83A}"/>
              </a:ext>
            </a:extLst>
          </p:cNvPr>
          <p:cNvSpPr txBox="1"/>
          <p:nvPr/>
        </p:nvSpPr>
        <p:spPr>
          <a:xfrm>
            <a:off x="2095500" y="3822046"/>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Awarded as Best Online Financial Education Provider.	</a:t>
            </a:r>
          </a:p>
        </p:txBody>
      </p:sp>
      <p:sp>
        <p:nvSpPr>
          <p:cNvPr id="7" name="Google Shape;275;p24">
            <a:extLst>
              <a:ext uri="{FF2B5EF4-FFF2-40B4-BE49-F238E27FC236}">
                <a16:creationId xmlns:a16="http://schemas.microsoft.com/office/drawing/2014/main" id="{3CC00151-E99F-091C-268D-9798CA4C0378}"/>
              </a:ext>
            </a:extLst>
          </p:cNvPr>
          <p:cNvSpPr txBox="1"/>
          <p:nvPr/>
        </p:nvSpPr>
        <p:spPr>
          <a:xfrm>
            <a:off x="736600" y="4191738"/>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Nelson Mandela Nobel Peace Award 2020</a:t>
            </a:r>
            <a:endParaRPr sz="2000" dirty="0">
              <a:solidFill>
                <a:srgbClr val="17375E"/>
              </a:solidFill>
            </a:endParaRPr>
          </a:p>
        </p:txBody>
      </p:sp>
      <p:sp>
        <p:nvSpPr>
          <p:cNvPr id="8" name="Google Shape;276;p24">
            <a:extLst>
              <a:ext uri="{FF2B5EF4-FFF2-40B4-BE49-F238E27FC236}">
                <a16:creationId xmlns:a16="http://schemas.microsoft.com/office/drawing/2014/main" id="{B47E5BD5-DD90-DB5C-7B79-84A4E7A5A4E4}"/>
              </a:ext>
            </a:extLst>
          </p:cNvPr>
          <p:cNvSpPr txBox="1"/>
          <p:nvPr/>
        </p:nvSpPr>
        <p:spPr>
          <a:xfrm>
            <a:off x="2095500" y="4483581"/>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For humanitarian, peace, and educational contributions.</a:t>
            </a:r>
          </a:p>
        </p:txBody>
      </p:sp>
      <p:sp>
        <p:nvSpPr>
          <p:cNvPr id="9" name="Google Shape;273;p24">
            <a:extLst>
              <a:ext uri="{FF2B5EF4-FFF2-40B4-BE49-F238E27FC236}">
                <a16:creationId xmlns:a16="http://schemas.microsoft.com/office/drawing/2014/main" id="{8CD41563-4343-C753-9C33-6AE61D6107E9}"/>
              </a:ext>
            </a:extLst>
          </p:cNvPr>
          <p:cNvSpPr txBox="1"/>
          <p:nvPr/>
        </p:nvSpPr>
        <p:spPr>
          <a:xfrm>
            <a:off x="4281487" y="3020568"/>
            <a:ext cx="3629025" cy="443198"/>
          </a:xfrm>
          <a:prstGeom prst="rect">
            <a:avLst/>
          </a:prstGeom>
          <a:noFill/>
          <a:ln>
            <a:noFill/>
          </a:ln>
        </p:spPr>
        <p:txBody>
          <a:bodyPr spcFirstLastPara="1" wrap="square" lIns="0" tIns="0" rIns="0" bIns="0" anchor="t" anchorCtr="0">
            <a:spAutoFit/>
          </a:bodyPr>
          <a:lstStyle/>
          <a:p>
            <a:pPr lvl="0" algn="ctr">
              <a:lnSpc>
                <a:spcPct val="159944"/>
              </a:lnSpc>
            </a:pPr>
            <a:r>
              <a:rPr lang="en-US" sz="1800" b="1" dirty="0">
                <a:solidFill>
                  <a:schemeClr val="bg2"/>
                </a:solidFill>
                <a:latin typeface="Lato"/>
                <a:ea typeface="Lato"/>
                <a:cs typeface="Lato"/>
                <a:sym typeface="Lato"/>
              </a:rPr>
              <a:t>DR. BAJIRAO KOLEKAR (CMD)</a:t>
            </a:r>
            <a:endParaRPr lang="en-US" b="1" dirty="0">
              <a:solidFill>
                <a:schemeClr val="bg2"/>
              </a:solidFill>
            </a:endParaRPr>
          </a:p>
        </p:txBody>
      </p:sp>
      <p:sp>
        <p:nvSpPr>
          <p:cNvPr id="10" name="Google Shape;275;p24">
            <a:extLst>
              <a:ext uri="{FF2B5EF4-FFF2-40B4-BE49-F238E27FC236}">
                <a16:creationId xmlns:a16="http://schemas.microsoft.com/office/drawing/2014/main" id="{D7E48C29-6047-F306-180F-953F71C85DDC}"/>
              </a:ext>
            </a:extLst>
          </p:cNvPr>
          <p:cNvSpPr txBox="1"/>
          <p:nvPr/>
        </p:nvSpPr>
        <p:spPr>
          <a:xfrm>
            <a:off x="736600" y="4853273"/>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Excellence in Skill Building Award 2023</a:t>
            </a:r>
            <a:endParaRPr sz="2000" dirty="0">
              <a:solidFill>
                <a:srgbClr val="17375E"/>
              </a:solidFill>
            </a:endParaRPr>
          </a:p>
        </p:txBody>
      </p:sp>
      <p:sp>
        <p:nvSpPr>
          <p:cNvPr id="11" name="Google Shape;276;p24">
            <a:extLst>
              <a:ext uri="{FF2B5EF4-FFF2-40B4-BE49-F238E27FC236}">
                <a16:creationId xmlns:a16="http://schemas.microsoft.com/office/drawing/2014/main" id="{8DCE6061-A687-472C-3943-64D0051D337C}"/>
              </a:ext>
            </a:extLst>
          </p:cNvPr>
          <p:cNvSpPr txBox="1"/>
          <p:nvPr/>
        </p:nvSpPr>
        <p:spPr>
          <a:xfrm>
            <a:off x="2095500" y="5145116"/>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Awarded at Raj Bhavan, Mumbai by Former Governor Shri Ramesh Bais for skill-building contributions.</a:t>
            </a:r>
          </a:p>
        </p:txBody>
      </p:sp>
      <p:sp>
        <p:nvSpPr>
          <p:cNvPr id="12" name="Google Shape;275;p24">
            <a:extLst>
              <a:ext uri="{FF2B5EF4-FFF2-40B4-BE49-F238E27FC236}">
                <a16:creationId xmlns:a16="http://schemas.microsoft.com/office/drawing/2014/main" id="{47B51556-0858-4145-78F6-6D244D35CD32}"/>
              </a:ext>
            </a:extLst>
          </p:cNvPr>
          <p:cNvSpPr txBox="1"/>
          <p:nvPr/>
        </p:nvSpPr>
        <p:spPr>
          <a:xfrm>
            <a:off x="736600" y="5514808"/>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Doctorate (AUGP-USA)</a:t>
            </a:r>
            <a:endParaRPr sz="2000" dirty="0">
              <a:solidFill>
                <a:srgbClr val="17375E"/>
              </a:solidFill>
            </a:endParaRPr>
          </a:p>
        </p:txBody>
      </p:sp>
      <p:sp>
        <p:nvSpPr>
          <p:cNvPr id="13" name="Google Shape;276;p24">
            <a:extLst>
              <a:ext uri="{FF2B5EF4-FFF2-40B4-BE49-F238E27FC236}">
                <a16:creationId xmlns:a16="http://schemas.microsoft.com/office/drawing/2014/main" id="{DB8915B5-0CD1-01FE-2002-4C7CE8D4FB71}"/>
              </a:ext>
            </a:extLst>
          </p:cNvPr>
          <p:cNvSpPr txBox="1"/>
          <p:nvPr/>
        </p:nvSpPr>
        <p:spPr>
          <a:xfrm>
            <a:off x="2095500" y="5806651"/>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Doctorate from The American University for Global Peace USA, endorsed by 120 countries.</a:t>
            </a:r>
          </a:p>
        </p:txBody>
      </p:sp>
      <p:sp>
        <p:nvSpPr>
          <p:cNvPr id="14" name="Google Shape;275;p24">
            <a:extLst>
              <a:ext uri="{FF2B5EF4-FFF2-40B4-BE49-F238E27FC236}">
                <a16:creationId xmlns:a16="http://schemas.microsoft.com/office/drawing/2014/main" id="{F1BFC8A1-9E40-C2DA-F1AF-EAD7722D87E0}"/>
              </a:ext>
            </a:extLst>
          </p:cNvPr>
          <p:cNvSpPr txBox="1"/>
          <p:nvPr/>
        </p:nvSpPr>
        <p:spPr>
          <a:xfrm>
            <a:off x="736600" y="6176345"/>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Empower Direct Selling Business Award 2021</a:t>
            </a:r>
            <a:endParaRPr sz="2000" dirty="0">
              <a:solidFill>
                <a:srgbClr val="17375E"/>
              </a:solidFill>
            </a:endParaRPr>
          </a:p>
        </p:txBody>
      </p:sp>
      <p:sp>
        <p:nvSpPr>
          <p:cNvPr id="15" name="Google Shape;276;p24">
            <a:extLst>
              <a:ext uri="{FF2B5EF4-FFF2-40B4-BE49-F238E27FC236}">
                <a16:creationId xmlns:a16="http://schemas.microsoft.com/office/drawing/2014/main" id="{78D5F483-5F7E-46AE-9589-203D40CA09F7}"/>
              </a:ext>
            </a:extLst>
          </p:cNvPr>
          <p:cNvSpPr txBox="1"/>
          <p:nvPr/>
        </p:nvSpPr>
        <p:spPr>
          <a:xfrm>
            <a:off x="2095500" y="6468188"/>
            <a:ext cx="96139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Honored for leadership and success in direct selling.</a:t>
            </a:r>
          </a:p>
        </p:txBody>
      </p:sp>
      <p:pic>
        <p:nvPicPr>
          <p:cNvPr id="19" name="Picture 18" descr="A yellow triangle with black background&#10;&#10;AI-generated content may be incorrect.">
            <a:extLst>
              <a:ext uri="{FF2B5EF4-FFF2-40B4-BE49-F238E27FC236}">
                <a16:creationId xmlns:a16="http://schemas.microsoft.com/office/drawing/2014/main" id="{4CBE226D-42DE-64A6-8C41-EC2E5B0F36E2}"/>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28910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a:extLst>
            <a:ext uri="{FF2B5EF4-FFF2-40B4-BE49-F238E27FC236}">
              <a16:creationId xmlns:a16="http://schemas.microsoft.com/office/drawing/2014/main" id="{F0310579-A5D4-15E4-B472-95FF01A6BBDC}"/>
            </a:ext>
          </a:extLst>
        </p:cNvPr>
        <p:cNvGrpSpPr/>
        <p:nvPr/>
      </p:nvGrpSpPr>
      <p:grpSpPr>
        <a:xfrm>
          <a:off x="0" y="0"/>
          <a:ext cx="0" cy="0"/>
          <a:chOff x="0" y="0"/>
          <a:chExt cx="0" cy="0"/>
        </a:xfrm>
      </p:grpSpPr>
      <p:sp>
        <p:nvSpPr>
          <p:cNvPr id="272" name="Google Shape;272;p24">
            <a:extLst>
              <a:ext uri="{FF2B5EF4-FFF2-40B4-BE49-F238E27FC236}">
                <a16:creationId xmlns:a16="http://schemas.microsoft.com/office/drawing/2014/main" id="{156EB08E-A81A-A4E6-E6CF-40264E06BA56}"/>
              </a:ext>
            </a:extLst>
          </p:cNvPr>
          <p:cNvSpPr txBox="1"/>
          <p:nvPr/>
        </p:nvSpPr>
        <p:spPr>
          <a:xfrm>
            <a:off x="152401" y="227474"/>
            <a:ext cx="12039599" cy="430887"/>
          </a:xfrm>
          <a:prstGeom prst="rect">
            <a:avLst/>
          </a:prstGeom>
          <a:noFill/>
          <a:ln>
            <a:noFill/>
          </a:ln>
        </p:spPr>
        <p:txBody>
          <a:bodyPr spcFirstLastPara="1" wrap="square" lIns="0" tIns="0" rIns="0" bIns="0" anchor="t" anchorCtr="0">
            <a:spAutoFit/>
          </a:bodyPr>
          <a:lstStyle/>
          <a:p>
            <a:pPr lvl="0"/>
            <a:r>
              <a:rPr lang="en-US" sz="2800" b="1" dirty="0">
                <a:solidFill>
                  <a:srgbClr val="17375E"/>
                </a:solidFill>
                <a:latin typeface="Anago Bold Italic" panose="02000504000000020004" pitchFamily="50" charset="0"/>
                <a:ea typeface="Playfair Display"/>
                <a:cs typeface="Playfair Display"/>
                <a:sym typeface="Playfair Display"/>
              </a:rPr>
              <a:t>Awards &amp; Certifications – WealthGenics &amp; Leadership</a:t>
            </a:r>
            <a:endParaRPr sz="1000" dirty="0">
              <a:solidFill>
                <a:srgbClr val="17375E"/>
              </a:solidFill>
              <a:latin typeface="Anago Bold Italic" panose="02000504000000020004" pitchFamily="50" charset="0"/>
            </a:endParaRPr>
          </a:p>
        </p:txBody>
      </p:sp>
      <p:sp>
        <p:nvSpPr>
          <p:cNvPr id="3" name="Rectangle: Rounded Corners 2">
            <a:extLst>
              <a:ext uri="{FF2B5EF4-FFF2-40B4-BE49-F238E27FC236}">
                <a16:creationId xmlns:a16="http://schemas.microsoft.com/office/drawing/2014/main" id="{02D28C6D-F514-8318-D675-1C456D34F081}"/>
              </a:ext>
            </a:extLst>
          </p:cNvPr>
          <p:cNvSpPr/>
          <p:nvPr/>
        </p:nvSpPr>
        <p:spPr>
          <a:xfrm>
            <a:off x="444500" y="1050940"/>
            <a:ext cx="11303000" cy="5414481"/>
          </a:xfrm>
          <a:prstGeom prst="roundRect">
            <a:avLst>
              <a:gd name="adj" fmla="val 33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75;p24">
            <a:extLst>
              <a:ext uri="{FF2B5EF4-FFF2-40B4-BE49-F238E27FC236}">
                <a16:creationId xmlns:a16="http://schemas.microsoft.com/office/drawing/2014/main" id="{4ECAD8A7-B05A-6A3D-3616-28A008F6093F}"/>
              </a:ext>
            </a:extLst>
          </p:cNvPr>
          <p:cNvSpPr txBox="1"/>
          <p:nvPr/>
        </p:nvSpPr>
        <p:spPr>
          <a:xfrm>
            <a:off x="698500" y="1590741"/>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4th Annual Direct Selling Award 2023</a:t>
            </a:r>
          </a:p>
        </p:txBody>
      </p:sp>
      <p:sp>
        <p:nvSpPr>
          <p:cNvPr id="6" name="Google Shape;276;p24">
            <a:extLst>
              <a:ext uri="{FF2B5EF4-FFF2-40B4-BE49-F238E27FC236}">
                <a16:creationId xmlns:a16="http://schemas.microsoft.com/office/drawing/2014/main" id="{DA65C1CA-EE89-F199-C65A-BC50D04A441F}"/>
              </a:ext>
            </a:extLst>
          </p:cNvPr>
          <p:cNvSpPr txBox="1"/>
          <p:nvPr/>
        </p:nvSpPr>
        <p:spPr>
          <a:xfrm>
            <a:off x="698500" y="1844520"/>
            <a:ext cx="74676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Certificate of Appreciation for contributions to the 2023 Direct Selling Conclave</a:t>
            </a:r>
          </a:p>
        </p:txBody>
      </p:sp>
      <p:sp>
        <p:nvSpPr>
          <p:cNvPr id="7" name="Google Shape;275;p24">
            <a:extLst>
              <a:ext uri="{FF2B5EF4-FFF2-40B4-BE49-F238E27FC236}">
                <a16:creationId xmlns:a16="http://schemas.microsoft.com/office/drawing/2014/main" id="{5683AAF7-34C0-D4C5-FC89-452A2ED89EC4}"/>
              </a:ext>
            </a:extLst>
          </p:cNvPr>
          <p:cNvSpPr txBox="1"/>
          <p:nvPr/>
        </p:nvSpPr>
        <p:spPr>
          <a:xfrm>
            <a:off x="698500" y="2252276"/>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Swarna </a:t>
            </a:r>
            <a:r>
              <a:rPr lang="en-US" b="1" dirty="0" err="1">
                <a:solidFill>
                  <a:srgbClr val="17375E"/>
                </a:solidFill>
                <a:latin typeface="Lato"/>
                <a:ea typeface="Lato"/>
                <a:cs typeface="Lato"/>
                <a:sym typeface="Lato"/>
              </a:rPr>
              <a:t>Stree</a:t>
            </a:r>
            <a:r>
              <a:rPr lang="en-US" b="1" dirty="0">
                <a:solidFill>
                  <a:srgbClr val="17375E"/>
                </a:solidFill>
                <a:latin typeface="Lato"/>
                <a:ea typeface="Lato"/>
                <a:cs typeface="Lato"/>
                <a:sym typeface="Lato"/>
              </a:rPr>
              <a:t> Award 2023</a:t>
            </a:r>
          </a:p>
        </p:txBody>
      </p:sp>
      <p:sp>
        <p:nvSpPr>
          <p:cNvPr id="8" name="Google Shape;276;p24">
            <a:extLst>
              <a:ext uri="{FF2B5EF4-FFF2-40B4-BE49-F238E27FC236}">
                <a16:creationId xmlns:a16="http://schemas.microsoft.com/office/drawing/2014/main" id="{EBBAF7E2-BEC7-F4FC-3D28-B66C6BC4EEDF}"/>
              </a:ext>
            </a:extLst>
          </p:cNvPr>
          <p:cNvSpPr txBox="1"/>
          <p:nvPr/>
        </p:nvSpPr>
        <p:spPr>
          <a:xfrm>
            <a:off x="698500" y="2506055"/>
            <a:ext cx="7467600" cy="258532"/>
          </a:xfrm>
          <a:prstGeom prst="rect">
            <a:avLst/>
          </a:prstGeom>
          <a:noFill/>
          <a:ln>
            <a:noFill/>
          </a:ln>
        </p:spPr>
        <p:txBody>
          <a:bodyPr spcFirstLastPara="1" wrap="square" lIns="0" tIns="0" rIns="0" bIns="0" anchor="t" anchorCtr="0">
            <a:spAutoFit/>
          </a:bodyPr>
          <a:lstStyle/>
          <a:p>
            <a:pPr lvl="0">
              <a:lnSpc>
                <a:spcPct val="140000"/>
              </a:lnSpc>
            </a:pPr>
            <a:r>
              <a:rPr lang="en-US" sz="1200">
                <a:solidFill>
                  <a:schemeClr val="tx1">
                    <a:lumMod val="75000"/>
                    <a:lumOff val="25000"/>
                  </a:schemeClr>
                </a:solidFill>
                <a:latin typeface="Lato"/>
                <a:ea typeface="Lato"/>
                <a:cs typeface="Lato"/>
                <a:sym typeface="Lato"/>
              </a:rPr>
              <a:t>Recognized for entrepreneurship and social work, celebrating womanhood and empowerment.</a:t>
            </a:r>
            <a:endParaRPr lang="en-US" sz="1200" dirty="0">
              <a:solidFill>
                <a:schemeClr val="tx1">
                  <a:lumMod val="75000"/>
                  <a:lumOff val="25000"/>
                </a:schemeClr>
              </a:solidFill>
              <a:latin typeface="Lato"/>
              <a:ea typeface="Lato"/>
              <a:cs typeface="Lato"/>
              <a:sym typeface="Lato"/>
            </a:endParaRPr>
          </a:p>
        </p:txBody>
      </p:sp>
      <p:sp>
        <p:nvSpPr>
          <p:cNvPr id="9" name="Google Shape;273;p24">
            <a:extLst>
              <a:ext uri="{FF2B5EF4-FFF2-40B4-BE49-F238E27FC236}">
                <a16:creationId xmlns:a16="http://schemas.microsoft.com/office/drawing/2014/main" id="{A3709281-BF85-94C7-A9DA-A004B50E6D89}"/>
              </a:ext>
            </a:extLst>
          </p:cNvPr>
          <p:cNvSpPr txBox="1"/>
          <p:nvPr/>
        </p:nvSpPr>
        <p:spPr>
          <a:xfrm>
            <a:off x="4562475" y="1138009"/>
            <a:ext cx="3441094" cy="443198"/>
          </a:xfrm>
          <a:prstGeom prst="rect">
            <a:avLst/>
          </a:prstGeom>
          <a:noFill/>
          <a:ln>
            <a:noFill/>
          </a:ln>
        </p:spPr>
        <p:txBody>
          <a:bodyPr spcFirstLastPara="1" wrap="square" lIns="0" tIns="0" rIns="0" bIns="0" anchor="t" anchorCtr="0">
            <a:spAutoFit/>
          </a:bodyPr>
          <a:lstStyle/>
          <a:p>
            <a:pPr lvl="0" algn="ctr">
              <a:lnSpc>
                <a:spcPct val="159944"/>
              </a:lnSpc>
            </a:pPr>
            <a:r>
              <a:rPr lang="en-US" sz="1800" b="1" dirty="0">
                <a:solidFill>
                  <a:schemeClr val="bg2"/>
                </a:solidFill>
                <a:latin typeface="Lato"/>
                <a:ea typeface="Lato"/>
                <a:cs typeface="Lato"/>
                <a:sym typeface="Lato"/>
              </a:rPr>
              <a:t>GOPA ROY DASGUPTA (CEO)</a:t>
            </a:r>
            <a:endParaRPr lang="en-US" b="1" dirty="0">
              <a:solidFill>
                <a:schemeClr val="bg2"/>
              </a:solidFill>
            </a:endParaRPr>
          </a:p>
        </p:txBody>
      </p:sp>
      <p:sp>
        <p:nvSpPr>
          <p:cNvPr id="10" name="Google Shape;275;p24">
            <a:extLst>
              <a:ext uri="{FF2B5EF4-FFF2-40B4-BE49-F238E27FC236}">
                <a16:creationId xmlns:a16="http://schemas.microsoft.com/office/drawing/2014/main" id="{5D6916B4-CFAC-B08D-3101-B57F00A777C4}"/>
              </a:ext>
            </a:extLst>
          </p:cNvPr>
          <p:cNvSpPr txBox="1"/>
          <p:nvPr/>
        </p:nvSpPr>
        <p:spPr>
          <a:xfrm>
            <a:off x="698500" y="2913811"/>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Woman Power Achiever Award 2023</a:t>
            </a:r>
          </a:p>
        </p:txBody>
      </p:sp>
      <p:sp>
        <p:nvSpPr>
          <p:cNvPr id="11" name="Google Shape;276;p24">
            <a:extLst>
              <a:ext uri="{FF2B5EF4-FFF2-40B4-BE49-F238E27FC236}">
                <a16:creationId xmlns:a16="http://schemas.microsoft.com/office/drawing/2014/main" id="{4C965C2B-F907-8A1A-C94A-D69B69379DB0}"/>
              </a:ext>
            </a:extLst>
          </p:cNvPr>
          <p:cNvSpPr txBox="1"/>
          <p:nvPr/>
        </p:nvSpPr>
        <p:spPr>
          <a:xfrm>
            <a:off x="698500" y="3167590"/>
            <a:ext cx="74676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Awarded for achievements in Wellness, Education, and Evolution, symbolizing empowerment.</a:t>
            </a:r>
          </a:p>
        </p:txBody>
      </p:sp>
      <p:sp>
        <p:nvSpPr>
          <p:cNvPr id="12" name="Google Shape;275;p24">
            <a:extLst>
              <a:ext uri="{FF2B5EF4-FFF2-40B4-BE49-F238E27FC236}">
                <a16:creationId xmlns:a16="http://schemas.microsoft.com/office/drawing/2014/main" id="{4E90B4C5-DEB8-2D94-E0BB-08BC373E6094}"/>
              </a:ext>
            </a:extLst>
          </p:cNvPr>
          <p:cNvSpPr txBox="1"/>
          <p:nvPr/>
        </p:nvSpPr>
        <p:spPr>
          <a:xfrm>
            <a:off x="698500" y="3575346"/>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Maharashtra Ratna Award 2023</a:t>
            </a:r>
          </a:p>
        </p:txBody>
      </p:sp>
      <p:sp>
        <p:nvSpPr>
          <p:cNvPr id="13" name="Google Shape;276;p24">
            <a:extLst>
              <a:ext uri="{FF2B5EF4-FFF2-40B4-BE49-F238E27FC236}">
                <a16:creationId xmlns:a16="http://schemas.microsoft.com/office/drawing/2014/main" id="{3D5A6E94-6C8C-F7C5-F4ED-9294C4BCAFD2}"/>
              </a:ext>
            </a:extLst>
          </p:cNvPr>
          <p:cNvSpPr txBox="1"/>
          <p:nvPr/>
        </p:nvSpPr>
        <p:spPr>
          <a:xfrm>
            <a:off x="698500" y="3829125"/>
            <a:ext cx="74676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Prestigious honor for outstanding contributions in education and research.</a:t>
            </a:r>
          </a:p>
        </p:txBody>
      </p:sp>
      <p:sp>
        <p:nvSpPr>
          <p:cNvPr id="14" name="Google Shape;275;p24">
            <a:extLst>
              <a:ext uri="{FF2B5EF4-FFF2-40B4-BE49-F238E27FC236}">
                <a16:creationId xmlns:a16="http://schemas.microsoft.com/office/drawing/2014/main" id="{F6CC709A-AE2A-2A28-460B-65F3703A85E0}"/>
              </a:ext>
            </a:extLst>
          </p:cNvPr>
          <p:cNvSpPr txBox="1"/>
          <p:nvPr/>
        </p:nvSpPr>
        <p:spPr>
          <a:xfrm>
            <a:off x="698500" y="4236883"/>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Woman Change Maker of the Year (2021)</a:t>
            </a:r>
          </a:p>
        </p:txBody>
      </p:sp>
      <p:sp>
        <p:nvSpPr>
          <p:cNvPr id="16" name="Google Shape;275;p24">
            <a:extLst>
              <a:ext uri="{FF2B5EF4-FFF2-40B4-BE49-F238E27FC236}">
                <a16:creationId xmlns:a16="http://schemas.microsoft.com/office/drawing/2014/main" id="{050AD9BE-F3A9-D3FB-06E3-890DD4F92C3D}"/>
              </a:ext>
            </a:extLst>
          </p:cNvPr>
          <p:cNvSpPr txBox="1"/>
          <p:nvPr/>
        </p:nvSpPr>
        <p:spPr>
          <a:xfrm>
            <a:off x="698500" y="4906746"/>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National Vice President – World Human Rights Protection Commission</a:t>
            </a:r>
          </a:p>
        </p:txBody>
      </p:sp>
      <p:sp>
        <p:nvSpPr>
          <p:cNvPr id="17" name="Google Shape;276;p24">
            <a:extLst>
              <a:ext uri="{FF2B5EF4-FFF2-40B4-BE49-F238E27FC236}">
                <a16:creationId xmlns:a16="http://schemas.microsoft.com/office/drawing/2014/main" id="{FEFC846C-31E9-4A26-8113-E6713B1D568F}"/>
              </a:ext>
            </a:extLst>
          </p:cNvPr>
          <p:cNvSpPr txBox="1"/>
          <p:nvPr/>
        </p:nvSpPr>
        <p:spPr>
          <a:xfrm>
            <a:off x="698500" y="5160525"/>
            <a:ext cx="7467600"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Honored with a leadership role for her contributions in human rights, education, and empowerment.</a:t>
            </a:r>
          </a:p>
        </p:txBody>
      </p:sp>
      <p:sp>
        <p:nvSpPr>
          <p:cNvPr id="18" name="Google Shape;275;p24">
            <a:extLst>
              <a:ext uri="{FF2B5EF4-FFF2-40B4-BE49-F238E27FC236}">
                <a16:creationId xmlns:a16="http://schemas.microsoft.com/office/drawing/2014/main" id="{00784A54-3306-0018-76E2-7D9A11FFE150}"/>
              </a:ext>
            </a:extLst>
          </p:cNvPr>
          <p:cNvSpPr txBox="1"/>
          <p:nvPr/>
        </p:nvSpPr>
        <p:spPr>
          <a:xfrm>
            <a:off x="698500" y="5568283"/>
            <a:ext cx="8001000" cy="344710"/>
          </a:xfrm>
          <a:prstGeom prst="rect">
            <a:avLst/>
          </a:prstGeom>
          <a:noFill/>
          <a:ln>
            <a:noFill/>
          </a:ln>
        </p:spPr>
        <p:txBody>
          <a:bodyPr spcFirstLastPara="1" wrap="square" lIns="0" tIns="0" rIns="0" bIns="0" anchor="t" anchorCtr="0">
            <a:spAutoFit/>
          </a:bodyPr>
          <a:lstStyle/>
          <a:p>
            <a:pPr lvl="0">
              <a:lnSpc>
                <a:spcPct val="159904"/>
              </a:lnSpc>
            </a:pPr>
            <a:r>
              <a:rPr lang="en-US" b="1" dirty="0">
                <a:solidFill>
                  <a:srgbClr val="17375E"/>
                </a:solidFill>
                <a:latin typeface="Lato"/>
                <a:ea typeface="Lato"/>
                <a:cs typeface="Lato"/>
                <a:sym typeface="Lato"/>
              </a:rPr>
              <a:t>Rashtriya Ashok Samman Award</a:t>
            </a:r>
          </a:p>
        </p:txBody>
      </p:sp>
      <p:sp>
        <p:nvSpPr>
          <p:cNvPr id="15" name="Google Shape;276;p24">
            <a:extLst>
              <a:ext uri="{FF2B5EF4-FFF2-40B4-BE49-F238E27FC236}">
                <a16:creationId xmlns:a16="http://schemas.microsoft.com/office/drawing/2014/main" id="{8293BFB0-C017-BE91-6F8D-CC1ACD506641}"/>
              </a:ext>
            </a:extLst>
          </p:cNvPr>
          <p:cNvSpPr txBox="1"/>
          <p:nvPr/>
        </p:nvSpPr>
        <p:spPr>
          <a:xfrm>
            <a:off x="698500" y="4490662"/>
            <a:ext cx="7638816"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Recognized by Woman Leaders Forum for driving positive change in education and entrepreneurship.</a:t>
            </a:r>
          </a:p>
        </p:txBody>
      </p:sp>
      <p:sp>
        <p:nvSpPr>
          <p:cNvPr id="19" name="Google Shape;276;p24">
            <a:extLst>
              <a:ext uri="{FF2B5EF4-FFF2-40B4-BE49-F238E27FC236}">
                <a16:creationId xmlns:a16="http://schemas.microsoft.com/office/drawing/2014/main" id="{B8796223-6A15-8B0C-C0FA-F611D905DAB6}"/>
              </a:ext>
            </a:extLst>
          </p:cNvPr>
          <p:cNvSpPr txBox="1"/>
          <p:nvPr/>
        </p:nvSpPr>
        <p:spPr>
          <a:xfrm>
            <a:off x="698500" y="5822062"/>
            <a:ext cx="7638816" cy="258532"/>
          </a:xfrm>
          <a:prstGeom prst="rect">
            <a:avLst/>
          </a:prstGeom>
          <a:noFill/>
          <a:ln>
            <a:noFill/>
          </a:ln>
        </p:spPr>
        <p:txBody>
          <a:bodyPr spcFirstLastPara="1" wrap="square" lIns="0" tIns="0" rIns="0" bIns="0" anchor="t" anchorCtr="0">
            <a:spAutoFit/>
          </a:bodyPr>
          <a:lstStyle/>
          <a:p>
            <a:pPr lvl="0">
              <a:lnSpc>
                <a:spcPct val="140000"/>
              </a:lnSpc>
            </a:pPr>
            <a:r>
              <a:rPr lang="en-US" sz="1200" dirty="0">
                <a:solidFill>
                  <a:schemeClr val="tx1">
                    <a:lumMod val="75000"/>
                    <a:lumOff val="25000"/>
                  </a:schemeClr>
                </a:solidFill>
                <a:latin typeface="Lato"/>
                <a:ea typeface="Lato"/>
                <a:cs typeface="Lato"/>
                <a:sym typeface="Lato"/>
              </a:rPr>
              <a:t>Awarded for her outstanding role in education and philanthropy, a recognition of her social impact and leadership.</a:t>
            </a:r>
          </a:p>
        </p:txBody>
      </p:sp>
      <p:pic>
        <p:nvPicPr>
          <p:cNvPr id="20" name="Picture 19" descr="A yellow triangle with black background&#10;&#10;AI-generated content may be incorrect.">
            <a:extLst>
              <a:ext uri="{FF2B5EF4-FFF2-40B4-BE49-F238E27FC236}">
                <a16:creationId xmlns:a16="http://schemas.microsoft.com/office/drawing/2014/main" id="{304725EA-DB0B-539A-3E31-49C59D6C60DC}"/>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37093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85F31CB7-22D9-B675-E34A-37A40068F01F}"/>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1F8783D9-73ED-C46F-84A3-35FC3483F669}"/>
              </a:ext>
            </a:extLst>
          </p:cNvPr>
          <p:cNvSpPr txBox="1"/>
          <p:nvPr/>
        </p:nvSpPr>
        <p:spPr>
          <a:xfrm>
            <a:off x="444500" y="1343967"/>
            <a:ext cx="5550693"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Beginner Trading Foundations:</a:t>
            </a:r>
          </a:p>
        </p:txBody>
      </p:sp>
      <p:sp>
        <p:nvSpPr>
          <p:cNvPr id="223" name="Google Shape;223;p21">
            <a:extLst>
              <a:ext uri="{FF2B5EF4-FFF2-40B4-BE49-F238E27FC236}">
                <a16:creationId xmlns:a16="http://schemas.microsoft.com/office/drawing/2014/main" id="{6F6568EE-1EFB-0BE1-2FA2-7B00083B5FB9}"/>
              </a:ext>
            </a:extLst>
          </p:cNvPr>
          <p:cNvSpPr txBox="1"/>
          <p:nvPr/>
        </p:nvSpPr>
        <p:spPr>
          <a:xfrm>
            <a:off x="426243" y="1738868"/>
            <a:ext cx="11137900" cy="68942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1" i="0" u="none" strike="noStrike" cap="none" dirty="0">
                <a:solidFill>
                  <a:schemeClr val="tx1">
                    <a:lumMod val="75000"/>
                    <a:lumOff val="25000"/>
                  </a:schemeClr>
                </a:solidFill>
                <a:latin typeface="Lato"/>
                <a:ea typeface="Lato"/>
                <a:cs typeface="Lato"/>
                <a:sym typeface="Lato"/>
              </a:rPr>
              <a:t>Beginner Trading Foundations: Learn market basics, technical analysis (charts, trends), fundamental analysis (company financials), chart reading, price action, and risk management.</a:t>
            </a:r>
          </a:p>
        </p:txBody>
      </p:sp>
      <p:sp>
        <p:nvSpPr>
          <p:cNvPr id="228" name="Google Shape;228;p21">
            <a:extLst>
              <a:ext uri="{FF2B5EF4-FFF2-40B4-BE49-F238E27FC236}">
                <a16:creationId xmlns:a16="http://schemas.microsoft.com/office/drawing/2014/main" id="{05F89A44-F03D-FD00-0F92-0319CE813B0D}"/>
              </a:ext>
            </a:extLst>
          </p:cNvPr>
          <p:cNvSpPr txBox="1"/>
          <p:nvPr/>
        </p:nvSpPr>
        <p:spPr>
          <a:xfrm>
            <a:off x="444500" y="203200"/>
            <a:ext cx="5401496"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dirty="0">
                <a:solidFill>
                  <a:srgbClr val="17375E"/>
                </a:solidFill>
                <a:latin typeface="Anago Bold Italic" panose="02000504000000020004" pitchFamily="50" charset="0"/>
                <a:ea typeface="Playfair Display"/>
                <a:cs typeface="Playfair Display"/>
                <a:sym typeface="Playfair Display"/>
              </a:rPr>
              <a:t>What we TEACH ?</a:t>
            </a:r>
            <a:endParaRPr sz="1100" dirty="0">
              <a:solidFill>
                <a:srgbClr val="17375E"/>
              </a:solidFill>
              <a:latin typeface="Anago Bold Italic" panose="02000504000000020004" pitchFamily="50" charset="0"/>
            </a:endParaRPr>
          </a:p>
        </p:txBody>
      </p:sp>
      <p:sp>
        <p:nvSpPr>
          <p:cNvPr id="229" name="Google Shape;229;p21">
            <a:extLst>
              <a:ext uri="{FF2B5EF4-FFF2-40B4-BE49-F238E27FC236}">
                <a16:creationId xmlns:a16="http://schemas.microsoft.com/office/drawing/2014/main" id="{2BF667A8-2919-DE7A-E67F-B4A228370FCF}"/>
              </a:ext>
            </a:extLst>
          </p:cNvPr>
          <p:cNvSpPr/>
          <p:nvPr/>
        </p:nvSpPr>
        <p:spPr>
          <a:xfrm>
            <a:off x="444500" y="11080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Google Shape;221;p21">
            <a:extLst>
              <a:ext uri="{FF2B5EF4-FFF2-40B4-BE49-F238E27FC236}">
                <a16:creationId xmlns:a16="http://schemas.microsoft.com/office/drawing/2014/main" id="{D9FEB648-32F5-23BE-91A3-5768C5B3C380}"/>
              </a:ext>
            </a:extLst>
          </p:cNvPr>
          <p:cNvSpPr txBox="1"/>
          <p:nvPr/>
        </p:nvSpPr>
        <p:spPr>
          <a:xfrm>
            <a:off x="444500" y="2751146"/>
            <a:ext cx="5550693"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Institutional Trading (Advanced SMC):</a:t>
            </a:r>
          </a:p>
        </p:txBody>
      </p:sp>
      <p:sp>
        <p:nvSpPr>
          <p:cNvPr id="3" name="Google Shape;223;p21">
            <a:extLst>
              <a:ext uri="{FF2B5EF4-FFF2-40B4-BE49-F238E27FC236}">
                <a16:creationId xmlns:a16="http://schemas.microsoft.com/office/drawing/2014/main" id="{29842563-18D7-7353-246D-DB46E3373F23}"/>
              </a:ext>
            </a:extLst>
          </p:cNvPr>
          <p:cNvSpPr txBox="1"/>
          <p:nvPr/>
        </p:nvSpPr>
        <p:spPr>
          <a:xfrm>
            <a:off x="426243" y="3146047"/>
            <a:ext cx="11137900" cy="68942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1" i="0" u="none" strike="noStrike" cap="none" dirty="0">
                <a:solidFill>
                  <a:schemeClr val="tx1">
                    <a:lumMod val="75000"/>
                    <a:lumOff val="25000"/>
                  </a:schemeClr>
                </a:solidFill>
                <a:latin typeface="Lato"/>
                <a:ea typeface="Lato"/>
                <a:cs typeface="Lato"/>
                <a:sym typeface="Lato"/>
              </a:rPr>
              <a:t>Deep dive into Smart Money Concepts (SMC), institutional logic (FVG, Order Blocks), trade entry/exit mastery, weekly market breakdown, and trading psychology/discipline.</a:t>
            </a:r>
          </a:p>
        </p:txBody>
      </p:sp>
      <p:sp>
        <p:nvSpPr>
          <p:cNvPr id="4" name="Google Shape;221;p21">
            <a:extLst>
              <a:ext uri="{FF2B5EF4-FFF2-40B4-BE49-F238E27FC236}">
                <a16:creationId xmlns:a16="http://schemas.microsoft.com/office/drawing/2014/main" id="{7390062F-CA71-BC88-A5D0-19E8AA4B3766}"/>
              </a:ext>
            </a:extLst>
          </p:cNvPr>
          <p:cNvSpPr txBox="1"/>
          <p:nvPr/>
        </p:nvSpPr>
        <p:spPr>
          <a:xfrm>
            <a:off x="444500" y="4158325"/>
            <a:ext cx="5550693"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Complete Trading Toolkit:</a:t>
            </a:r>
          </a:p>
        </p:txBody>
      </p:sp>
      <p:sp>
        <p:nvSpPr>
          <p:cNvPr id="5" name="Google Shape;223;p21">
            <a:extLst>
              <a:ext uri="{FF2B5EF4-FFF2-40B4-BE49-F238E27FC236}">
                <a16:creationId xmlns:a16="http://schemas.microsoft.com/office/drawing/2014/main" id="{F654D0BA-E292-3A89-AB93-92F2C45561B3}"/>
              </a:ext>
            </a:extLst>
          </p:cNvPr>
          <p:cNvSpPr txBox="1"/>
          <p:nvPr/>
        </p:nvSpPr>
        <p:spPr>
          <a:xfrm>
            <a:off x="426243" y="4553226"/>
            <a:ext cx="11137900" cy="68942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1" i="0" u="none" strike="noStrike" cap="none" dirty="0">
                <a:solidFill>
                  <a:schemeClr val="tx1">
                    <a:lumMod val="75000"/>
                    <a:lumOff val="25000"/>
                  </a:schemeClr>
                </a:solidFill>
                <a:latin typeface="Lato"/>
                <a:ea typeface="Lato"/>
                <a:cs typeface="Lato"/>
                <a:sym typeface="Lato"/>
              </a:rPr>
              <a:t>Combines basics (Stock Market, SEBI, NSE) with advanced </a:t>
            </a:r>
          </a:p>
          <a:p>
            <a:pPr marL="0" marR="0" lvl="0" indent="0" algn="l" rtl="0">
              <a:lnSpc>
                <a:spcPct val="160000"/>
              </a:lnSpc>
              <a:spcBef>
                <a:spcPts val="0"/>
              </a:spcBef>
              <a:spcAft>
                <a:spcPts val="0"/>
              </a:spcAft>
              <a:buNone/>
            </a:pPr>
            <a:r>
              <a:rPr lang="en-US" b="1" i="0" u="none" strike="noStrike" cap="none" dirty="0">
                <a:solidFill>
                  <a:schemeClr val="tx1">
                    <a:lumMod val="75000"/>
                    <a:lumOff val="25000"/>
                  </a:schemeClr>
                </a:solidFill>
                <a:latin typeface="Lato"/>
                <a:ea typeface="Lato"/>
                <a:cs typeface="Lato"/>
                <a:sym typeface="Lato"/>
              </a:rPr>
              <a:t>Smart Money Concepts (SMC), real trade setup mastery, and doubt-solving/market insights.</a:t>
            </a:r>
          </a:p>
        </p:txBody>
      </p:sp>
      <p:sp>
        <p:nvSpPr>
          <p:cNvPr id="6" name="Google Shape;221;p21">
            <a:extLst>
              <a:ext uri="{FF2B5EF4-FFF2-40B4-BE49-F238E27FC236}">
                <a16:creationId xmlns:a16="http://schemas.microsoft.com/office/drawing/2014/main" id="{2A510134-0490-AA74-5901-924EF93DD325}"/>
              </a:ext>
            </a:extLst>
          </p:cNvPr>
          <p:cNvSpPr txBox="1"/>
          <p:nvPr/>
        </p:nvSpPr>
        <p:spPr>
          <a:xfrm>
            <a:off x="444500" y="5565505"/>
            <a:ext cx="5550693"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Master-Level Mentorship &amp; Wealth:</a:t>
            </a:r>
          </a:p>
        </p:txBody>
      </p:sp>
      <p:sp>
        <p:nvSpPr>
          <p:cNvPr id="7" name="Google Shape;223;p21">
            <a:extLst>
              <a:ext uri="{FF2B5EF4-FFF2-40B4-BE49-F238E27FC236}">
                <a16:creationId xmlns:a16="http://schemas.microsoft.com/office/drawing/2014/main" id="{AEBE5B4F-D414-1F9D-48FF-32F678309208}"/>
              </a:ext>
            </a:extLst>
          </p:cNvPr>
          <p:cNvSpPr txBox="1"/>
          <p:nvPr/>
        </p:nvSpPr>
        <p:spPr>
          <a:xfrm>
            <a:off x="426243" y="5960406"/>
            <a:ext cx="11137900" cy="68942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b="1" i="0" u="none" strike="noStrike" cap="none" dirty="0">
                <a:solidFill>
                  <a:schemeClr val="tx1">
                    <a:lumMod val="75000"/>
                    <a:lumOff val="25000"/>
                  </a:schemeClr>
                </a:solidFill>
                <a:latin typeface="Lato"/>
                <a:ea typeface="Lato"/>
                <a:cs typeface="Lato"/>
                <a:sym typeface="Lato"/>
              </a:rPr>
              <a:t>Master-Level Mentorship &amp; Wealth: Focuses on execution, deep-dive SMC (</a:t>
            </a:r>
            <a:r>
              <a:rPr lang="en-US" b="1" i="0" u="none" strike="noStrike" cap="none" dirty="0" err="1">
                <a:solidFill>
                  <a:schemeClr val="tx1">
                    <a:lumMod val="75000"/>
                    <a:lumOff val="25000"/>
                  </a:schemeClr>
                </a:solidFill>
                <a:latin typeface="Lato"/>
                <a:ea typeface="Lato"/>
                <a:cs typeface="Lato"/>
                <a:sym typeface="Lato"/>
              </a:rPr>
              <a:t>SmartEdge</a:t>
            </a:r>
            <a:r>
              <a:rPr lang="en-US" b="1" i="0" u="none" strike="noStrike" cap="none" dirty="0">
                <a:solidFill>
                  <a:schemeClr val="tx1">
                    <a:lumMod val="75000"/>
                    <a:lumOff val="25000"/>
                  </a:schemeClr>
                </a:solidFill>
                <a:latin typeface="Lato"/>
                <a:ea typeface="Lato"/>
                <a:cs typeface="Lato"/>
                <a:sym typeface="Lato"/>
              </a:rPr>
              <a:t> Deep-Dive), strategic trade planning, personal wealth planning (insurance, taxes, retirement), and leadership/mentorship.</a:t>
            </a:r>
          </a:p>
        </p:txBody>
      </p:sp>
      <p:pic>
        <p:nvPicPr>
          <p:cNvPr id="9" name="Picture 8" descr="A yellow triangle with black background&#10;&#10;AI-generated content may be incorrect.">
            <a:extLst>
              <a:ext uri="{FF2B5EF4-FFF2-40B4-BE49-F238E27FC236}">
                <a16:creationId xmlns:a16="http://schemas.microsoft.com/office/drawing/2014/main" id="{EAD701CA-E4D5-1115-102E-F27BE1171184}"/>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439758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193"/>
        <p:cNvGrpSpPr/>
        <p:nvPr/>
      </p:nvGrpSpPr>
      <p:grpSpPr>
        <a:xfrm>
          <a:off x="0" y="0"/>
          <a:ext cx="0" cy="0"/>
          <a:chOff x="0" y="0"/>
          <a:chExt cx="0" cy="0"/>
        </a:xfrm>
      </p:grpSpPr>
      <p:graphicFrame>
        <p:nvGraphicFramePr>
          <p:cNvPr id="195" name="Google Shape;195;p20"/>
          <p:cNvGraphicFramePr/>
          <p:nvPr>
            <p:extLst>
              <p:ext uri="{D42A27DB-BD31-4B8C-83A1-F6EECF244321}">
                <p14:modId xmlns:p14="http://schemas.microsoft.com/office/powerpoint/2010/main" val="3577076085"/>
              </p:ext>
            </p:extLst>
          </p:nvPr>
        </p:nvGraphicFramePr>
        <p:xfrm>
          <a:off x="571500" y="1574825"/>
          <a:ext cx="11049000" cy="4787875"/>
        </p:xfrm>
        <a:graphic>
          <a:graphicData uri="http://schemas.openxmlformats.org/drawingml/2006/table">
            <a:tbl>
              <a:tblPr firstRow="1" bandRow="1">
                <a:noFill/>
                <a:tableStyleId>{1205B730-7585-4746-B9DA-9B0247C4EF4F}</a:tableStyleId>
              </a:tblPr>
              <a:tblGrid>
                <a:gridCol w="3088625">
                  <a:extLst>
                    <a:ext uri="{9D8B030D-6E8A-4147-A177-3AD203B41FA5}">
                      <a16:colId xmlns:a16="http://schemas.microsoft.com/office/drawing/2014/main" val="20000"/>
                    </a:ext>
                  </a:extLst>
                </a:gridCol>
                <a:gridCol w="2906025">
                  <a:extLst>
                    <a:ext uri="{9D8B030D-6E8A-4147-A177-3AD203B41FA5}">
                      <a16:colId xmlns:a16="http://schemas.microsoft.com/office/drawing/2014/main" val="20001"/>
                    </a:ext>
                  </a:extLst>
                </a:gridCol>
                <a:gridCol w="5054350">
                  <a:extLst>
                    <a:ext uri="{9D8B030D-6E8A-4147-A177-3AD203B41FA5}">
                      <a16:colId xmlns:a16="http://schemas.microsoft.com/office/drawing/2014/main" val="20002"/>
                    </a:ext>
                  </a:extLst>
                </a:gridCol>
              </a:tblGrid>
              <a:tr h="598475">
                <a:tc>
                  <a:txBody>
                    <a:bodyPr/>
                    <a:lstStyle/>
                    <a:p>
                      <a:pPr marL="0" marR="0" lvl="0" indent="0" algn="l" rtl="0">
                        <a:spcBef>
                          <a:spcPts val="0"/>
                        </a:spcBef>
                        <a:spcAft>
                          <a:spcPts val="0"/>
                        </a:spcAft>
                        <a:buNone/>
                      </a:pPr>
                      <a:r>
                        <a:rPr lang="en-US" sz="1500" b="1" i="0" u="none" strike="noStrike" cap="none" dirty="0">
                          <a:solidFill>
                            <a:schemeClr val="tx1"/>
                          </a:solidFill>
                          <a:latin typeface="Anago Black" panose="02000000000000000000" pitchFamily="50" charset="0"/>
                          <a:sym typeface="Playfair Display"/>
                        </a:rPr>
                        <a:t>DAY</a:t>
                      </a:r>
                      <a:endParaRPr dirty="0">
                        <a:solidFill>
                          <a:schemeClr val="tx1"/>
                        </a:solidFill>
                        <a:latin typeface="Anago Black" panose="02000000000000000000" pitchFamily="50"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2">
                        <a:lumMod val="40000"/>
                        <a:lumOff val="60000"/>
                      </a:schemeClr>
                    </a:solidFill>
                  </a:tcPr>
                </a:tc>
                <a:tc>
                  <a:txBody>
                    <a:bodyPr/>
                    <a:lstStyle/>
                    <a:p>
                      <a:pPr marL="0" marR="0" lvl="0" indent="0" algn="l" rtl="0">
                        <a:spcBef>
                          <a:spcPts val="0"/>
                        </a:spcBef>
                        <a:spcAft>
                          <a:spcPts val="0"/>
                        </a:spcAft>
                        <a:buNone/>
                      </a:pPr>
                      <a:r>
                        <a:rPr lang="en-US" sz="1500" b="1" i="0" u="none" strike="noStrike" cap="none" dirty="0">
                          <a:solidFill>
                            <a:schemeClr val="tx1"/>
                          </a:solidFill>
                          <a:latin typeface="Anago Black" panose="02000000000000000000" pitchFamily="50" charset="0"/>
                          <a:ea typeface="Playfair Display"/>
                          <a:cs typeface="Playfair Display"/>
                          <a:sym typeface="Playfair Display"/>
                        </a:rPr>
                        <a:t>TIME</a:t>
                      </a:r>
                      <a:endParaRPr dirty="0">
                        <a:solidFill>
                          <a:schemeClr val="tx1"/>
                        </a:solidFill>
                        <a:latin typeface="Anago Black" panose="02000000000000000000" pitchFamily="50"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2">
                        <a:lumMod val="40000"/>
                        <a:lumOff val="60000"/>
                      </a:schemeClr>
                    </a:solidFill>
                  </a:tcPr>
                </a:tc>
                <a:tc>
                  <a:txBody>
                    <a:bodyPr/>
                    <a:lstStyle/>
                    <a:p>
                      <a:pPr marL="0" marR="0" lvl="0" indent="0" algn="l" rtl="0">
                        <a:spcBef>
                          <a:spcPts val="0"/>
                        </a:spcBef>
                        <a:spcAft>
                          <a:spcPts val="0"/>
                        </a:spcAft>
                        <a:buNone/>
                      </a:pPr>
                      <a:r>
                        <a:rPr lang="en-US" sz="1500" b="1" i="0" u="none" strike="noStrike" cap="none" dirty="0">
                          <a:solidFill>
                            <a:schemeClr val="tx1"/>
                          </a:solidFill>
                          <a:latin typeface="Anago Black" panose="02000000000000000000" pitchFamily="50" charset="0"/>
                          <a:ea typeface="Playfair Display"/>
                          <a:cs typeface="Playfair Display"/>
                          <a:sym typeface="Playfair Display"/>
                        </a:rPr>
                        <a:t>SESSION</a:t>
                      </a:r>
                      <a:endParaRPr dirty="0">
                        <a:solidFill>
                          <a:schemeClr val="tx1"/>
                        </a:solidFill>
                        <a:latin typeface="Anago Black" panose="02000000000000000000" pitchFamily="50"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2">
                        <a:lumMod val="40000"/>
                        <a:lumOff val="60000"/>
                      </a:schemeClr>
                    </a:solidFill>
                  </a:tcPr>
                </a:tc>
                <a:extLst>
                  <a:ext uri="{0D108BD9-81ED-4DB2-BD59-A6C34878D82A}">
                    <a16:rowId xmlns:a16="http://schemas.microsoft.com/office/drawing/2014/main" val="10000"/>
                  </a:ext>
                </a:extLst>
              </a:tr>
              <a:tr h="598475">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Mon - Fri</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9:00 PM - 10:30 PM</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Live Training Session</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598475">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Mon / Wed / Fri</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8:00 AM</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Magical Morning - Live Market Trading</a:t>
                      </a:r>
                      <a:endParaRPr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98475">
                <a:tc>
                  <a:txBody>
                    <a:bodyPr/>
                    <a:lstStyle/>
                    <a:p>
                      <a:pPr marL="0" marR="0" lvl="0" indent="0" algn="l" rtl="0">
                        <a:spcBef>
                          <a:spcPts val="0"/>
                        </a:spcBef>
                        <a:spcAft>
                          <a:spcPts val="0"/>
                        </a:spcAft>
                        <a:buNone/>
                      </a:pPr>
                      <a:r>
                        <a:rPr lang="en-US" dirty="0">
                          <a:solidFill>
                            <a:schemeClr val="tx1"/>
                          </a:solidFill>
                          <a:latin typeface="Lato" panose="020F0502020204030203" pitchFamily="34" charset="0"/>
                        </a:rPr>
                        <a:t>Sun / Mon / Tue / Wed</a:t>
                      </a: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dirty="0">
                          <a:solidFill>
                            <a:schemeClr val="tx1"/>
                          </a:solidFill>
                          <a:latin typeface="Lato" panose="020F0502020204030203" pitchFamily="34" charset="0"/>
                        </a:rPr>
                        <a:t>7:00 PM</a:t>
                      </a:r>
                      <a:endParaRPr dirty="0">
                        <a:solidFill>
                          <a:schemeClr val="tx1"/>
                        </a:solidFill>
                        <a:latin typeface="Lato" panose="020F0502020204030203" pitchFamily="34"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dirty="0">
                          <a:solidFill>
                            <a:schemeClr val="tx1"/>
                          </a:solidFill>
                          <a:latin typeface="Lato" panose="020F0502020204030203" pitchFamily="34" charset="0"/>
                        </a:rPr>
                        <a:t>Smart Money Concept</a:t>
                      </a:r>
                      <a:endParaRPr dirty="0">
                        <a:solidFill>
                          <a:schemeClr val="tx1"/>
                        </a:solidFill>
                        <a:latin typeface="Lato" panose="020F0502020204030203" pitchFamily="34"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984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Mon / Wed / Fri</a:t>
                      </a:r>
                      <a:endParaRPr lang="en-US"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a:solidFill>
                            <a:schemeClr val="tx1"/>
                          </a:solidFill>
                          <a:latin typeface="Lato"/>
                          <a:ea typeface="Lato"/>
                          <a:cs typeface="Lato"/>
                          <a:sym typeface="Lato"/>
                        </a:rPr>
                        <a:t>7:00 PM</a:t>
                      </a:r>
                      <a:endParaRPr lang="en-US"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a:buNone/>
                      </a:pPr>
                      <a:r>
                        <a:rPr lang="en-US" sz="1400" cap="none" spc="0" dirty="0">
                          <a:solidFill>
                            <a:schemeClr val="tx1"/>
                          </a:solidFill>
                          <a:latin typeface="Lato" panose="020F0502020204030203" pitchFamily="34" charset="0"/>
                        </a:rPr>
                        <a:t>Foundation Making with</a:t>
                      </a:r>
                    </a:p>
                    <a:p>
                      <a:pPr>
                        <a:buNone/>
                      </a:pPr>
                      <a:r>
                        <a:rPr lang="en-US" sz="1400" cap="none" spc="0" dirty="0">
                          <a:solidFill>
                            <a:schemeClr val="tx1"/>
                          </a:solidFill>
                          <a:latin typeface="Lato" panose="020F0502020204030203" pitchFamily="34" charset="0"/>
                        </a:rPr>
                        <a:t>Doubt Clearing</a:t>
                      </a: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98500">
                <a:tc>
                  <a:txBody>
                    <a:bodyPr/>
                    <a:lstStyle/>
                    <a:p>
                      <a:pPr marL="0" marR="0" lvl="0" indent="0" algn="l" rtl="0">
                        <a:spcBef>
                          <a:spcPts val="0"/>
                        </a:spcBef>
                        <a:spcAft>
                          <a:spcPts val="0"/>
                        </a:spcAft>
                        <a:buNone/>
                      </a:pPr>
                      <a:r>
                        <a:rPr lang="en-US" sz="1500" b="0" i="0" u="none" strike="noStrike" cap="none" dirty="0">
                          <a:solidFill>
                            <a:schemeClr val="tx1"/>
                          </a:solidFill>
                          <a:latin typeface="Lato"/>
                          <a:ea typeface="Lato"/>
                          <a:cs typeface="Lato"/>
                          <a:sym typeface="Lato"/>
                        </a:rPr>
                        <a:t>Mon - Sat</a:t>
                      </a:r>
                      <a:endParaRPr lang="en-US" sz="1600"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7:00 PM</a:t>
                      </a:r>
                      <a:endParaRPr lang="en-US"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Advance Price Action</a:t>
                      </a:r>
                      <a:endParaRPr lang="en-US"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985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Sunday</a:t>
                      </a:r>
                      <a:endParaRPr lang="en-US" dirty="0">
                        <a:solidFill>
                          <a:schemeClr val="tx1"/>
                        </a:solidFill>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9:00 PM</a:t>
                      </a:r>
                      <a:endParaRPr lang="en-US" dirty="0">
                        <a:solidFill>
                          <a:schemeClr val="tx1"/>
                        </a:solidFill>
                      </a:endParaRPr>
                    </a:p>
                  </a:txBody>
                  <a:tcPr marL="63500" marR="63500" marT="25400" marB="254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chemeClr val="tx1"/>
                          </a:solidFill>
                          <a:latin typeface="Lato"/>
                          <a:ea typeface="Lato"/>
                          <a:cs typeface="Lato"/>
                          <a:sym typeface="Lato"/>
                        </a:rPr>
                        <a:t> Weekly LIVE Market  Analysis</a:t>
                      </a:r>
                      <a:endParaRPr lang="en-US" dirty="0">
                        <a:solidFill>
                          <a:schemeClr val="tx1"/>
                        </a:solidFill>
                      </a:endParaRPr>
                    </a:p>
                  </a:txBody>
                  <a:tcPr marL="63500" marR="63500" marT="25400" marB="2540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319373056"/>
                  </a:ext>
                </a:extLst>
              </a:tr>
              <a:tr h="598500">
                <a:tc>
                  <a:txBody>
                    <a:bodyPr/>
                    <a:lstStyle/>
                    <a:p>
                      <a:pPr marL="0" marR="0" lvl="0" indent="0" algn="l" rtl="0">
                        <a:spcBef>
                          <a:spcPts val="0"/>
                        </a:spcBef>
                        <a:spcAft>
                          <a:spcPts val="0"/>
                        </a:spcAft>
                        <a:buNone/>
                      </a:pPr>
                      <a:r>
                        <a:rPr lang="en-US" dirty="0">
                          <a:latin typeface="Lato" panose="020F0502020204030203" pitchFamily="34" charset="0"/>
                        </a:rPr>
                        <a:t>Sunday</a:t>
                      </a:r>
                      <a:endParaRPr dirty="0">
                        <a:latin typeface="Lato" panose="020F0502020204030203" pitchFamily="34" charset="0"/>
                      </a:endParaRPr>
                    </a:p>
                  </a:txBody>
                  <a:tcPr marL="63500" marR="63500" marT="25400" marB="254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dirty="0">
                          <a:latin typeface="Lato" panose="020F0502020204030203" pitchFamily="34" charset="0"/>
                        </a:rPr>
                        <a:t>9:00 AM</a:t>
                      </a:r>
                      <a:endParaRPr dirty="0">
                        <a:latin typeface="Lato" panose="020F0502020204030203" pitchFamily="34" charset="0"/>
                      </a:endParaRPr>
                    </a:p>
                  </a:txBody>
                  <a:tcPr marL="63500" marR="63500" marT="25400" marB="2540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cap="none" spc="0" dirty="0" err="1">
                          <a:solidFill>
                            <a:schemeClr val="tx1"/>
                          </a:solidFill>
                          <a:latin typeface="Lato" panose="020F0502020204030203" pitchFamily="34" charset="0"/>
                        </a:rPr>
                        <a:t>FortNightly</a:t>
                      </a:r>
                      <a:endParaRPr lang="en-US" sz="1400" b="0" cap="none" spc="0" dirty="0">
                        <a:solidFill>
                          <a:schemeClr val="tx1"/>
                        </a:solidFill>
                        <a:latin typeface="Lato" panose="020F0502020204030203" pitchFamily="34" charset="0"/>
                      </a:endParaRPr>
                    </a:p>
                  </a:txBody>
                  <a:tcPr marL="63500" marR="63500" marT="25400" marB="2540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4167899507"/>
                  </a:ext>
                </a:extLst>
              </a:tr>
            </a:tbl>
          </a:graphicData>
        </a:graphic>
      </p:graphicFrame>
      <p:sp>
        <p:nvSpPr>
          <p:cNvPr id="197" name="Google Shape;197;p20"/>
          <p:cNvSpPr/>
          <p:nvPr/>
        </p:nvSpPr>
        <p:spPr>
          <a:xfrm>
            <a:off x="571500" y="2751162"/>
            <a:ext cx="3088630"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8" name="Google Shape;198;p20"/>
          <p:cNvSpPr/>
          <p:nvPr/>
        </p:nvSpPr>
        <p:spPr>
          <a:xfrm>
            <a:off x="3660130" y="2751162"/>
            <a:ext cx="2906017"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9" name="Google Shape;199;p20"/>
          <p:cNvSpPr/>
          <p:nvPr/>
        </p:nvSpPr>
        <p:spPr>
          <a:xfrm>
            <a:off x="6566148" y="2751162"/>
            <a:ext cx="5054351"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0" name="Google Shape;200;p20"/>
          <p:cNvSpPr/>
          <p:nvPr/>
        </p:nvSpPr>
        <p:spPr>
          <a:xfrm>
            <a:off x="571500" y="3351237"/>
            <a:ext cx="3088630"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1" name="Google Shape;201;p20"/>
          <p:cNvSpPr/>
          <p:nvPr/>
        </p:nvSpPr>
        <p:spPr>
          <a:xfrm>
            <a:off x="3660130" y="3351237"/>
            <a:ext cx="2906017"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2" name="Google Shape;202;p20"/>
          <p:cNvSpPr/>
          <p:nvPr/>
        </p:nvSpPr>
        <p:spPr>
          <a:xfrm>
            <a:off x="6566148" y="3351237"/>
            <a:ext cx="5054351"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3" name="Google Shape;203;p20"/>
          <p:cNvSpPr/>
          <p:nvPr/>
        </p:nvSpPr>
        <p:spPr>
          <a:xfrm>
            <a:off x="571500" y="3951312"/>
            <a:ext cx="3088630"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4" name="Google Shape;204;p20"/>
          <p:cNvSpPr/>
          <p:nvPr/>
        </p:nvSpPr>
        <p:spPr>
          <a:xfrm>
            <a:off x="3660130" y="3951312"/>
            <a:ext cx="2906017"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5" name="Google Shape;205;p20"/>
          <p:cNvSpPr/>
          <p:nvPr/>
        </p:nvSpPr>
        <p:spPr>
          <a:xfrm>
            <a:off x="6566148" y="3951312"/>
            <a:ext cx="5054351"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6" name="Google Shape;206;p20"/>
          <p:cNvSpPr/>
          <p:nvPr/>
        </p:nvSpPr>
        <p:spPr>
          <a:xfrm>
            <a:off x="571500" y="4551387"/>
            <a:ext cx="3088630"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7" name="Google Shape;207;p20"/>
          <p:cNvSpPr/>
          <p:nvPr/>
        </p:nvSpPr>
        <p:spPr>
          <a:xfrm>
            <a:off x="3660130" y="4551387"/>
            <a:ext cx="2906017"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8" name="Google Shape;208;p20"/>
          <p:cNvSpPr/>
          <p:nvPr/>
        </p:nvSpPr>
        <p:spPr>
          <a:xfrm>
            <a:off x="6566148" y="4551387"/>
            <a:ext cx="5054351"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9" name="Google Shape;209;p20"/>
          <p:cNvSpPr/>
          <p:nvPr/>
        </p:nvSpPr>
        <p:spPr>
          <a:xfrm>
            <a:off x="571500" y="5151462"/>
            <a:ext cx="3088630"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0" name="Google Shape;210;p20"/>
          <p:cNvSpPr/>
          <p:nvPr/>
        </p:nvSpPr>
        <p:spPr>
          <a:xfrm>
            <a:off x="3660130" y="5151462"/>
            <a:ext cx="2906017"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1" name="Google Shape;211;p20"/>
          <p:cNvSpPr/>
          <p:nvPr/>
        </p:nvSpPr>
        <p:spPr>
          <a:xfrm>
            <a:off x="6566148" y="5151462"/>
            <a:ext cx="5054351" cy="9525"/>
          </a:xfrm>
          <a:prstGeom prst="rect">
            <a:avLst/>
          </a:prstGeom>
          <a:solidFill>
            <a:srgbClr val="2335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2" name="Google Shape;212;p20"/>
          <p:cNvSpPr txBox="1"/>
          <p:nvPr/>
        </p:nvSpPr>
        <p:spPr>
          <a:xfrm>
            <a:off x="571500" y="4953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How We Teach (Schedule)</a:t>
            </a:r>
            <a:endParaRPr dirty="0">
              <a:solidFill>
                <a:srgbClr val="17375E"/>
              </a:solidFill>
              <a:latin typeface="Anago Bold Italic" panose="02000504000000020004" pitchFamily="50" charset="0"/>
            </a:endParaRPr>
          </a:p>
        </p:txBody>
      </p:sp>
      <p:sp>
        <p:nvSpPr>
          <p:cNvPr id="213" name="Google Shape;213;p20"/>
          <p:cNvSpPr/>
          <p:nvPr/>
        </p:nvSpPr>
        <p:spPr>
          <a:xfrm>
            <a:off x="571500" y="14001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34CFB94F-0886-864F-79F6-3670295F71C9}"/>
              </a:ext>
            </a:extLst>
          </p:cNvPr>
          <p:cNvCxnSpPr>
            <a:cxnSpLocks/>
          </p:cNvCxnSpPr>
          <p:nvPr/>
        </p:nvCxnSpPr>
        <p:spPr>
          <a:xfrm>
            <a:off x="571500" y="5753100"/>
            <a:ext cx="11048999" cy="9525"/>
          </a:xfrm>
          <a:prstGeom prst="line">
            <a:avLst/>
          </a:prstGeom>
        </p:spPr>
        <p:style>
          <a:lnRef idx="1">
            <a:schemeClr val="dk1"/>
          </a:lnRef>
          <a:fillRef idx="0">
            <a:schemeClr val="dk1"/>
          </a:fillRef>
          <a:effectRef idx="0">
            <a:schemeClr val="dk1"/>
          </a:effectRef>
          <a:fontRef idx="minor">
            <a:schemeClr val="tx1"/>
          </a:fontRef>
        </p:style>
      </p:cxnSp>
      <p:pic>
        <p:nvPicPr>
          <p:cNvPr id="3" name="Picture 2" descr="A yellow triangle with black background&#10;&#10;AI-generated content may be incorrect.">
            <a:extLst>
              <a:ext uri="{FF2B5EF4-FFF2-40B4-BE49-F238E27FC236}">
                <a16:creationId xmlns:a16="http://schemas.microsoft.com/office/drawing/2014/main" id="{F450A50F-4233-0F2D-7FE7-42FA8AD53DCE}"/>
              </a:ext>
            </a:extLst>
          </p:cNvPr>
          <p:cNvPicPr>
            <a:picLocks noChangeAspect="1"/>
          </p:cNvPicPr>
          <p:nvPr/>
        </p:nvPicPr>
        <p:blipFill>
          <a:blip r:embed="rId3"/>
          <a:stretch>
            <a:fillRect/>
          </a:stretch>
        </p:blipFill>
        <p:spPr>
          <a:xfrm>
            <a:off x="10934157" y="90439"/>
            <a:ext cx="962492" cy="6460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7EF83B19-A018-0F62-AAEB-2F20D6EF7E69}"/>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4ABB0DC3-B9C7-E49F-3366-FF5879C1CE6E}"/>
              </a:ext>
            </a:extLst>
          </p:cNvPr>
          <p:cNvSpPr txBox="1"/>
          <p:nvPr/>
        </p:nvSpPr>
        <p:spPr>
          <a:xfrm>
            <a:off x="7471659" y="1234022"/>
            <a:ext cx="3457575"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ea typeface="Playfair Display"/>
                <a:cs typeface="Playfair Display"/>
                <a:sym typeface="Playfair Display"/>
              </a:rPr>
              <a:t>Dr. Manthan Pandya</a:t>
            </a:r>
            <a:endParaRPr dirty="0">
              <a:solidFill>
                <a:srgbClr val="17375E"/>
              </a:solidFill>
              <a:latin typeface="Anago Bold Italic" panose="02000504000000020004" pitchFamily="50" charset="0"/>
            </a:endParaRPr>
          </a:p>
        </p:txBody>
      </p:sp>
      <p:sp>
        <p:nvSpPr>
          <p:cNvPr id="228" name="Google Shape;228;p21">
            <a:extLst>
              <a:ext uri="{FF2B5EF4-FFF2-40B4-BE49-F238E27FC236}">
                <a16:creationId xmlns:a16="http://schemas.microsoft.com/office/drawing/2014/main" id="{C03A608E-2967-A355-A241-276DB46F1C32}"/>
              </a:ext>
            </a:extLst>
          </p:cNvPr>
          <p:cNvSpPr txBox="1"/>
          <p:nvPr/>
        </p:nvSpPr>
        <p:spPr>
          <a:xfrm>
            <a:off x="533400" y="244027"/>
            <a:ext cx="2597123" cy="492443"/>
          </a:xfrm>
          <a:prstGeom prst="rect">
            <a:avLst/>
          </a:prstGeom>
          <a:noFill/>
          <a:ln>
            <a:noFill/>
          </a:ln>
        </p:spPr>
        <p:txBody>
          <a:bodyPr spcFirstLastPara="1" wrap="square" lIns="0" tIns="0" rIns="0" bIns="0" anchor="t" anchorCtr="0">
            <a:spAutoFit/>
          </a:bodyPr>
          <a:lstStyle/>
          <a:p>
            <a:pPr lvl="0"/>
            <a:r>
              <a:rPr lang="en-US" sz="3200" b="1" dirty="0">
                <a:solidFill>
                  <a:srgbClr val="17375E"/>
                </a:solidFill>
                <a:latin typeface="Anago Bold Italic" panose="02000504000000020004" pitchFamily="50" charset="0"/>
                <a:ea typeface="Playfair Display"/>
                <a:cs typeface="Playfair Display"/>
                <a:sym typeface="Playfair Display"/>
              </a:rPr>
              <a:t>Who Teaches</a:t>
            </a:r>
            <a:endParaRPr sz="1050" dirty="0">
              <a:solidFill>
                <a:srgbClr val="17375E"/>
              </a:solidFill>
              <a:latin typeface="Anago Bold Italic" panose="02000504000000020004" pitchFamily="50" charset="0"/>
            </a:endParaRPr>
          </a:p>
        </p:txBody>
      </p:sp>
      <p:pic>
        <p:nvPicPr>
          <p:cNvPr id="2" name="Picture 1" descr="A person in a suit standing in front of a crowd&#10;&#10;AI-generated content may be incorrect.">
            <a:extLst>
              <a:ext uri="{FF2B5EF4-FFF2-40B4-BE49-F238E27FC236}">
                <a16:creationId xmlns:a16="http://schemas.microsoft.com/office/drawing/2014/main" id="{B0479F63-F90A-5CD6-6E0E-42500AAF1520}"/>
              </a:ext>
            </a:extLst>
          </p:cNvPr>
          <p:cNvPicPr>
            <a:picLocks noChangeAspect="1"/>
          </p:cNvPicPr>
          <p:nvPr/>
        </p:nvPicPr>
        <p:blipFill>
          <a:blip r:embed="rId3">
            <a:extLst>
              <a:ext uri="{28A0092B-C50C-407E-A947-70E740481C1C}">
                <a14:useLocalDpi xmlns:a14="http://schemas.microsoft.com/office/drawing/2010/main" val="0"/>
              </a:ext>
            </a:extLst>
          </a:blip>
          <a:srcRect l="23932" t="11404" r="11446" b="23974"/>
          <a:stretch>
            <a:fillRect/>
          </a:stretch>
        </p:blipFill>
        <p:spPr>
          <a:xfrm>
            <a:off x="4865987" y="337957"/>
            <a:ext cx="2377412" cy="2530794"/>
          </a:xfrm>
          <a:prstGeom prst="rect">
            <a:avLst/>
          </a:prstGeom>
          <a:ln>
            <a:noFill/>
          </a:ln>
          <a:effectLst/>
        </p:spPr>
      </p:pic>
      <p:pic>
        <p:nvPicPr>
          <p:cNvPr id="3" name="Picture 2">
            <a:extLst>
              <a:ext uri="{FF2B5EF4-FFF2-40B4-BE49-F238E27FC236}">
                <a16:creationId xmlns:a16="http://schemas.microsoft.com/office/drawing/2014/main" id="{A0DA6E6B-FF19-1D47-C46B-F5721EEB9850}"/>
              </a:ext>
            </a:extLst>
          </p:cNvPr>
          <p:cNvPicPr>
            <a:picLocks noChangeAspect="1"/>
          </p:cNvPicPr>
          <p:nvPr/>
        </p:nvPicPr>
        <p:blipFill>
          <a:blip r:embed="rId4">
            <a:extLst>
              <a:ext uri="{28A0092B-C50C-407E-A947-70E740481C1C}">
                <a14:useLocalDpi xmlns:a14="http://schemas.microsoft.com/office/drawing/2010/main" val="0"/>
              </a:ext>
            </a:extLst>
          </a:blip>
          <a:srcRect l="14391" t="3633" r="14390" b="50000"/>
          <a:stretch>
            <a:fillRect/>
          </a:stretch>
        </p:blipFill>
        <p:spPr>
          <a:xfrm>
            <a:off x="340831" y="3908511"/>
            <a:ext cx="2173679" cy="1819438"/>
          </a:xfrm>
          <a:prstGeom prst="rect">
            <a:avLst/>
          </a:prstGeom>
          <a:ln>
            <a:noFill/>
          </a:ln>
          <a:effectLst/>
        </p:spPr>
      </p:pic>
      <p:pic>
        <p:nvPicPr>
          <p:cNvPr id="4" name="Picture 3">
            <a:extLst>
              <a:ext uri="{FF2B5EF4-FFF2-40B4-BE49-F238E27FC236}">
                <a16:creationId xmlns:a16="http://schemas.microsoft.com/office/drawing/2014/main" id="{BEC185C2-4D18-3EFE-19DA-1B88ADCC1C0D}"/>
              </a:ext>
            </a:extLst>
          </p:cNvPr>
          <p:cNvPicPr>
            <a:picLocks noChangeAspect="1"/>
          </p:cNvPicPr>
          <p:nvPr/>
        </p:nvPicPr>
        <p:blipFill>
          <a:blip r:embed="rId5">
            <a:extLst>
              <a:ext uri="{28A0092B-C50C-407E-A947-70E740481C1C}">
                <a14:useLocalDpi xmlns:a14="http://schemas.microsoft.com/office/drawing/2010/main" val="0"/>
              </a:ext>
            </a:extLst>
          </a:blip>
          <a:srcRect t="4935" r="1149" b="43500"/>
          <a:stretch>
            <a:fillRect/>
          </a:stretch>
        </p:blipFill>
        <p:spPr>
          <a:xfrm>
            <a:off x="3406129" y="3911133"/>
            <a:ext cx="2173676" cy="1814195"/>
          </a:xfrm>
          <a:prstGeom prst="rect">
            <a:avLst/>
          </a:prstGeom>
          <a:ln>
            <a:noFill/>
          </a:ln>
          <a:effectLst/>
        </p:spPr>
      </p:pic>
      <p:pic>
        <p:nvPicPr>
          <p:cNvPr id="5" name="Picture 4">
            <a:extLst>
              <a:ext uri="{FF2B5EF4-FFF2-40B4-BE49-F238E27FC236}">
                <a16:creationId xmlns:a16="http://schemas.microsoft.com/office/drawing/2014/main" id="{587C554D-AB14-8DA3-EE6C-E4B41DD3AE35}"/>
              </a:ext>
            </a:extLst>
          </p:cNvPr>
          <p:cNvPicPr>
            <a:picLocks noChangeAspect="1"/>
          </p:cNvPicPr>
          <p:nvPr/>
        </p:nvPicPr>
        <p:blipFill>
          <a:blip r:embed="rId6">
            <a:extLst>
              <a:ext uri="{28A0092B-C50C-407E-A947-70E740481C1C}">
                <a14:useLocalDpi xmlns:a14="http://schemas.microsoft.com/office/drawing/2010/main" val="0"/>
              </a:ext>
            </a:extLst>
          </a:blip>
          <a:srcRect l="14554" t="12182" r="14554" b="48373"/>
          <a:stretch>
            <a:fillRect/>
          </a:stretch>
        </p:blipFill>
        <p:spPr>
          <a:xfrm>
            <a:off x="6497148" y="3911133"/>
            <a:ext cx="2173674" cy="1814195"/>
          </a:xfrm>
          <a:prstGeom prst="rect">
            <a:avLst/>
          </a:prstGeom>
          <a:ln>
            <a:noFill/>
          </a:ln>
          <a:effectLst/>
        </p:spPr>
      </p:pic>
      <p:pic>
        <p:nvPicPr>
          <p:cNvPr id="6" name="Picture 5">
            <a:extLst>
              <a:ext uri="{FF2B5EF4-FFF2-40B4-BE49-F238E27FC236}">
                <a16:creationId xmlns:a16="http://schemas.microsoft.com/office/drawing/2014/main" id="{EC887832-3E69-E2EA-3425-7D7CC7298CD7}"/>
              </a:ext>
            </a:extLst>
          </p:cNvPr>
          <p:cNvPicPr>
            <a:picLocks noChangeAspect="1"/>
          </p:cNvPicPr>
          <p:nvPr/>
        </p:nvPicPr>
        <p:blipFill>
          <a:blip r:embed="rId7">
            <a:extLst>
              <a:ext uri="{28A0092B-C50C-407E-A947-70E740481C1C}">
                <a14:useLocalDpi xmlns:a14="http://schemas.microsoft.com/office/drawing/2010/main" val="0"/>
              </a:ext>
            </a:extLst>
          </a:blip>
          <a:srcRect l="14973" r="16454" b="42766"/>
          <a:stretch>
            <a:fillRect/>
          </a:stretch>
        </p:blipFill>
        <p:spPr>
          <a:xfrm>
            <a:off x="9575853" y="3911133"/>
            <a:ext cx="2173670" cy="1814195"/>
          </a:xfrm>
          <a:prstGeom prst="rect">
            <a:avLst/>
          </a:prstGeom>
          <a:ln>
            <a:noFill/>
          </a:ln>
          <a:effectLst/>
        </p:spPr>
      </p:pic>
      <p:sp>
        <p:nvSpPr>
          <p:cNvPr id="7" name="Google Shape;221;p21">
            <a:extLst>
              <a:ext uri="{FF2B5EF4-FFF2-40B4-BE49-F238E27FC236}">
                <a16:creationId xmlns:a16="http://schemas.microsoft.com/office/drawing/2014/main" id="{6BE9A780-B4D9-E747-5561-88AF2AC99457}"/>
              </a:ext>
            </a:extLst>
          </p:cNvPr>
          <p:cNvSpPr txBox="1"/>
          <p:nvPr/>
        </p:nvSpPr>
        <p:spPr>
          <a:xfrm>
            <a:off x="7471660" y="1683798"/>
            <a:ext cx="4080860" cy="215444"/>
          </a:xfrm>
          <a:prstGeom prst="rect">
            <a:avLst/>
          </a:prstGeom>
          <a:noFill/>
          <a:ln>
            <a:noFill/>
          </a:ln>
        </p:spPr>
        <p:txBody>
          <a:bodyPr spcFirstLastPara="1" wrap="square" lIns="0" tIns="0" rIns="0" bIns="0" anchor="t" anchorCtr="0">
            <a:spAutoFit/>
          </a:bodyPr>
          <a:lstStyle/>
          <a:p>
            <a:pPr lvl="0"/>
            <a:r>
              <a:rPr lang="en-US" b="1"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Lead Mentor and Market Master</a:t>
            </a:r>
            <a:endParaRPr sz="1000" dirty="0">
              <a:solidFill>
                <a:schemeClr val="tx1">
                  <a:lumMod val="75000"/>
                  <a:lumOff val="25000"/>
                </a:schemeClr>
              </a:solidFill>
              <a:latin typeface="Poppins Medium" panose="00000600000000000000" pitchFamily="50" charset="0"/>
              <a:cs typeface="Poppins Medium" panose="00000600000000000000" pitchFamily="50" charset="0"/>
            </a:endParaRPr>
          </a:p>
        </p:txBody>
      </p:sp>
      <p:sp>
        <p:nvSpPr>
          <p:cNvPr id="8" name="Google Shape;221;p21">
            <a:extLst>
              <a:ext uri="{FF2B5EF4-FFF2-40B4-BE49-F238E27FC236}">
                <a16:creationId xmlns:a16="http://schemas.microsoft.com/office/drawing/2014/main" id="{A04D39EE-D9D5-FDBC-EF3E-77B4266EC48B}"/>
              </a:ext>
            </a:extLst>
          </p:cNvPr>
          <p:cNvSpPr txBox="1"/>
          <p:nvPr/>
        </p:nvSpPr>
        <p:spPr>
          <a:xfrm>
            <a:off x="340831" y="5803444"/>
            <a:ext cx="2173679" cy="276999"/>
          </a:xfrm>
          <a:prstGeom prst="rect">
            <a:avLst/>
          </a:prstGeom>
          <a:noFill/>
          <a:ln>
            <a:noFill/>
          </a:ln>
        </p:spPr>
        <p:txBody>
          <a:bodyPr spcFirstLastPara="1" wrap="square" lIns="0" tIns="0" rIns="0" bIns="0" anchor="t" anchorCtr="0">
            <a:spAutoFit/>
          </a:bodyPr>
          <a:lstStyle/>
          <a:p>
            <a:pPr lvl="0" algn="ctr"/>
            <a:r>
              <a:rPr lang="en-US" sz="1800" b="1" dirty="0">
                <a:solidFill>
                  <a:srgbClr val="17375E"/>
                </a:solidFill>
                <a:latin typeface="Anago Bold Italic" panose="02000504000000020004" pitchFamily="50" charset="0"/>
                <a:ea typeface="Playfair Display"/>
                <a:cs typeface="Playfair Display"/>
                <a:sym typeface="Playfair Display"/>
              </a:rPr>
              <a:t>Rudresh Naik</a:t>
            </a:r>
            <a:endParaRPr sz="1100" dirty="0">
              <a:solidFill>
                <a:srgbClr val="17375E"/>
              </a:solidFill>
              <a:latin typeface="Anago Bold Italic" panose="02000504000000020004" pitchFamily="50" charset="0"/>
            </a:endParaRPr>
          </a:p>
        </p:txBody>
      </p:sp>
      <p:sp>
        <p:nvSpPr>
          <p:cNvPr id="9" name="Google Shape;221;p21">
            <a:extLst>
              <a:ext uri="{FF2B5EF4-FFF2-40B4-BE49-F238E27FC236}">
                <a16:creationId xmlns:a16="http://schemas.microsoft.com/office/drawing/2014/main" id="{4D71E383-7646-831A-AB1A-8947835B8F11}"/>
              </a:ext>
            </a:extLst>
          </p:cNvPr>
          <p:cNvSpPr txBox="1"/>
          <p:nvPr/>
        </p:nvSpPr>
        <p:spPr>
          <a:xfrm>
            <a:off x="340831" y="6133771"/>
            <a:ext cx="2173678" cy="169277"/>
          </a:xfrm>
          <a:prstGeom prst="rect">
            <a:avLst/>
          </a:prstGeom>
          <a:noFill/>
          <a:ln>
            <a:noFill/>
          </a:ln>
        </p:spPr>
        <p:txBody>
          <a:bodyPr spcFirstLastPara="1" wrap="square" lIns="0" tIns="0" rIns="0" bIns="0" anchor="t" anchorCtr="0">
            <a:spAutoFit/>
          </a:bodyPr>
          <a:lstStyle/>
          <a:p>
            <a:pPr lvl="0" algn="ctr"/>
            <a:r>
              <a:rPr lang="en-US" sz="1100" b="1"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WAPA Strategy Specialist</a:t>
            </a:r>
            <a:endParaRPr sz="800" dirty="0">
              <a:solidFill>
                <a:schemeClr val="tx1">
                  <a:lumMod val="75000"/>
                  <a:lumOff val="25000"/>
                </a:schemeClr>
              </a:solidFill>
              <a:latin typeface="Poppins Medium" panose="00000600000000000000" pitchFamily="50" charset="0"/>
              <a:cs typeface="Poppins Medium" panose="00000600000000000000" pitchFamily="50" charset="0"/>
            </a:endParaRPr>
          </a:p>
        </p:txBody>
      </p:sp>
      <p:sp>
        <p:nvSpPr>
          <p:cNvPr id="10" name="Google Shape;221;p21">
            <a:extLst>
              <a:ext uri="{FF2B5EF4-FFF2-40B4-BE49-F238E27FC236}">
                <a16:creationId xmlns:a16="http://schemas.microsoft.com/office/drawing/2014/main" id="{3264056F-6626-4F2D-3E93-3266FEA72002}"/>
              </a:ext>
            </a:extLst>
          </p:cNvPr>
          <p:cNvSpPr txBox="1"/>
          <p:nvPr/>
        </p:nvSpPr>
        <p:spPr>
          <a:xfrm>
            <a:off x="3457572" y="5803444"/>
            <a:ext cx="2070791" cy="276999"/>
          </a:xfrm>
          <a:prstGeom prst="rect">
            <a:avLst/>
          </a:prstGeom>
          <a:noFill/>
          <a:ln>
            <a:noFill/>
          </a:ln>
        </p:spPr>
        <p:txBody>
          <a:bodyPr spcFirstLastPara="1" wrap="square" lIns="0" tIns="0" rIns="0" bIns="0" anchor="t" anchorCtr="0">
            <a:spAutoFit/>
          </a:bodyPr>
          <a:lstStyle/>
          <a:p>
            <a:pPr lvl="0" algn="ctr"/>
            <a:r>
              <a:rPr lang="en-US" sz="1800" b="1" dirty="0">
                <a:solidFill>
                  <a:srgbClr val="17375E"/>
                </a:solidFill>
                <a:latin typeface="Anago Bold Italic" panose="02000504000000020004" pitchFamily="50" charset="0"/>
                <a:ea typeface="Playfair Display"/>
                <a:cs typeface="Playfair Display"/>
                <a:sym typeface="Playfair Display"/>
              </a:rPr>
              <a:t>Mahesh Padvi</a:t>
            </a:r>
            <a:endParaRPr sz="1100" dirty="0">
              <a:solidFill>
                <a:srgbClr val="17375E"/>
              </a:solidFill>
              <a:latin typeface="Anago Bold Italic" panose="02000504000000020004" pitchFamily="50" charset="0"/>
            </a:endParaRPr>
          </a:p>
        </p:txBody>
      </p:sp>
      <p:sp>
        <p:nvSpPr>
          <p:cNvPr id="11" name="Google Shape;221;p21">
            <a:extLst>
              <a:ext uri="{FF2B5EF4-FFF2-40B4-BE49-F238E27FC236}">
                <a16:creationId xmlns:a16="http://schemas.microsoft.com/office/drawing/2014/main" id="{69CEB0B9-BE47-221D-E2A0-151EED064FC7}"/>
              </a:ext>
            </a:extLst>
          </p:cNvPr>
          <p:cNvSpPr txBox="1"/>
          <p:nvPr/>
        </p:nvSpPr>
        <p:spPr>
          <a:xfrm>
            <a:off x="3406128" y="6133771"/>
            <a:ext cx="2173678" cy="169277"/>
          </a:xfrm>
          <a:prstGeom prst="rect">
            <a:avLst/>
          </a:prstGeom>
          <a:noFill/>
          <a:ln>
            <a:noFill/>
          </a:ln>
        </p:spPr>
        <p:txBody>
          <a:bodyPr spcFirstLastPara="1" wrap="square" lIns="0" tIns="0" rIns="0" bIns="0" anchor="t" anchorCtr="0">
            <a:spAutoFit/>
          </a:bodyPr>
          <a:lstStyle/>
          <a:p>
            <a:pPr lvl="0" algn="ctr"/>
            <a:r>
              <a:rPr lang="en-US" sz="1100" b="1"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WASM Strategy Mentor</a:t>
            </a:r>
            <a:endParaRPr sz="800" dirty="0">
              <a:solidFill>
                <a:schemeClr val="tx1">
                  <a:lumMod val="75000"/>
                  <a:lumOff val="25000"/>
                </a:schemeClr>
              </a:solidFill>
              <a:latin typeface="Poppins Medium" panose="00000600000000000000" pitchFamily="50" charset="0"/>
              <a:cs typeface="Poppins Medium" panose="00000600000000000000" pitchFamily="50" charset="0"/>
            </a:endParaRPr>
          </a:p>
        </p:txBody>
      </p:sp>
      <p:sp>
        <p:nvSpPr>
          <p:cNvPr id="12" name="Google Shape;221;p21">
            <a:extLst>
              <a:ext uri="{FF2B5EF4-FFF2-40B4-BE49-F238E27FC236}">
                <a16:creationId xmlns:a16="http://schemas.microsoft.com/office/drawing/2014/main" id="{A4116255-837E-DBEF-C166-6A3B63636A1F}"/>
              </a:ext>
            </a:extLst>
          </p:cNvPr>
          <p:cNvSpPr txBox="1"/>
          <p:nvPr/>
        </p:nvSpPr>
        <p:spPr>
          <a:xfrm>
            <a:off x="6574313" y="5803444"/>
            <a:ext cx="2019344" cy="276999"/>
          </a:xfrm>
          <a:prstGeom prst="rect">
            <a:avLst/>
          </a:prstGeom>
          <a:noFill/>
          <a:ln>
            <a:noFill/>
          </a:ln>
        </p:spPr>
        <p:txBody>
          <a:bodyPr spcFirstLastPara="1" wrap="square" lIns="0" tIns="0" rIns="0" bIns="0" anchor="t" anchorCtr="0">
            <a:spAutoFit/>
          </a:bodyPr>
          <a:lstStyle/>
          <a:p>
            <a:pPr lvl="0" algn="ctr"/>
            <a:r>
              <a:rPr lang="en-US" sz="1800" b="1" dirty="0">
                <a:solidFill>
                  <a:srgbClr val="17375E"/>
                </a:solidFill>
                <a:latin typeface="Anago Bold Italic" panose="02000504000000020004" pitchFamily="50" charset="0"/>
                <a:ea typeface="Playfair Display"/>
                <a:cs typeface="Playfair Display"/>
                <a:sym typeface="Playfair Display"/>
              </a:rPr>
              <a:t>Satish Meshram</a:t>
            </a:r>
            <a:endParaRPr sz="1100" dirty="0">
              <a:solidFill>
                <a:srgbClr val="17375E"/>
              </a:solidFill>
              <a:latin typeface="Anago Bold Italic" panose="02000504000000020004" pitchFamily="50" charset="0"/>
            </a:endParaRPr>
          </a:p>
        </p:txBody>
      </p:sp>
      <p:sp>
        <p:nvSpPr>
          <p:cNvPr id="13" name="Google Shape;221;p21">
            <a:extLst>
              <a:ext uri="{FF2B5EF4-FFF2-40B4-BE49-F238E27FC236}">
                <a16:creationId xmlns:a16="http://schemas.microsoft.com/office/drawing/2014/main" id="{7A9DD9B5-18AE-F059-50D6-383411406C65}"/>
              </a:ext>
            </a:extLst>
          </p:cNvPr>
          <p:cNvSpPr txBox="1"/>
          <p:nvPr/>
        </p:nvSpPr>
        <p:spPr>
          <a:xfrm>
            <a:off x="6497146" y="6133771"/>
            <a:ext cx="2173678" cy="169277"/>
          </a:xfrm>
          <a:prstGeom prst="rect">
            <a:avLst/>
          </a:prstGeom>
          <a:noFill/>
          <a:ln>
            <a:noFill/>
          </a:ln>
        </p:spPr>
        <p:txBody>
          <a:bodyPr spcFirstLastPara="1" wrap="square" lIns="0" tIns="0" rIns="0" bIns="0" anchor="t" anchorCtr="0">
            <a:spAutoFit/>
          </a:bodyPr>
          <a:lstStyle/>
          <a:p>
            <a:pPr lvl="0" algn="ctr"/>
            <a:r>
              <a:rPr lang="en-US" sz="1100" b="1"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Live Market Expert</a:t>
            </a:r>
            <a:endParaRPr sz="800" dirty="0">
              <a:solidFill>
                <a:schemeClr val="tx1">
                  <a:lumMod val="75000"/>
                  <a:lumOff val="25000"/>
                </a:schemeClr>
              </a:solidFill>
              <a:latin typeface="Poppins Medium" panose="00000600000000000000" pitchFamily="50" charset="0"/>
              <a:cs typeface="Poppins Medium" panose="00000600000000000000" pitchFamily="50" charset="0"/>
            </a:endParaRPr>
          </a:p>
        </p:txBody>
      </p:sp>
      <p:sp>
        <p:nvSpPr>
          <p:cNvPr id="14" name="Google Shape;221;p21">
            <a:extLst>
              <a:ext uri="{FF2B5EF4-FFF2-40B4-BE49-F238E27FC236}">
                <a16:creationId xmlns:a16="http://schemas.microsoft.com/office/drawing/2014/main" id="{AD2B9534-1590-8D41-4A75-70F0701B4F53}"/>
              </a:ext>
            </a:extLst>
          </p:cNvPr>
          <p:cNvSpPr txBox="1"/>
          <p:nvPr/>
        </p:nvSpPr>
        <p:spPr>
          <a:xfrm>
            <a:off x="9691055" y="5803444"/>
            <a:ext cx="1943267" cy="276999"/>
          </a:xfrm>
          <a:prstGeom prst="rect">
            <a:avLst/>
          </a:prstGeom>
          <a:noFill/>
          <a:ln>
            <a:noFill/>
          </a:ln>
        </p:spPr>
        <p:txBody>
          <a:bodyPr spcFirstLastPara="1" wrap="square" lIns="0" tIns="0" rIns="0" bIns="0" anchor="t" anchorCtr="0">
            <a:spAutoFit/>
          </a:bodyPr>
          <a:lstStyle/>
          <a:p>
            <a:pPr lvl="0" algn="ctr"/>
            <a:r>
              <a:rPr lang="en-US" sz="1800" b="1" dirty="0">
                <a:solidFill>
                  <a:srgbClr val="17375E"/>
                </a:solidFill>
                <a:latin typeface="Anago Bold Italic" panose="02000504000000020004" pitchFamily="50" charset="0"/>
                <a:ea typeface="Playfair Display"/>
                <a:cs typeface="Playfair Display"/>
                <a:sym typeface="Playfair Display"/>
              </a:rPr>
              <a:t>Manoj </a:t>
            </a:r>
            <a:r>
              <a:rPr lang="en-US" sz="1800" b="1" dirty="0" err="1">
                <a:solidFill>
                  <a:srgbClr val="17375E"/>
                </a:solidFill>
                <a:latin typeface="Anago Bold Italic" panose="02000504000000020004" pitchFamily="50" charset="0"/>
                <a:ea typeface="Playfair Display"/>
                <a:cs typeface="Playfair Display"/>
                <a:sym typeface="Playfair Display"/>
              </a:rPr>
              <a:t>Lilhare</a:t>
            </a:r>
            <a:endParaRPr sz="1100" dirty="0">
              <a:solidFill>
                <a:srgbClr val="17375E"/>
              </a:solidFill>
              <a:latin typeface="Anago Bold Italic" panose="02000504000000020004" pitchFamily="50" charset="0"/>
            </a:endParaRPr>
          </a:p>
        </p:txBody>
      </p:sp>
      <p:sp>
        <p:nvSpPr>
          <p:cNvPr id="15" name="Google Shape;221;p21">
            <a:extLst>
              <a:ext uri="{FF2B5EF4-FFF2-40B4-BE49-F238E27FC236}">
                <a16:creationId xmlns:a16="http://schemas.microsoft.com/office/drawing/2014/main" id="{AB07A2BE-549B-B906-6CCA-1C1E6ECD8360}"/>
              </a:ext>
            </a:extLst>
          </p:cNvPr>
          <p:cNvSpPr txBox="1"/>
          <p:nvPr/>
        </p:nvSpPr>
        <p:spPr>
          <a:xfrm>
            <a:off x="9575849" y="6133771"/>
            <a:ext cx="2173678" cy="169277"/>
          </a:xfrm>
          <a:prstGeom prst="rect">
            <a:avLst/>
          </a:prstGeom>
          <a:noFill/>
          <a:ln>
            <a:noFill/>
          </a:ln>
        </p:spPr>
        <p:txBody>
          <a:bodyPr spcFirstLastPara="1" wrap="square" lIns="0" tIns="0" rIns="0" bIns="0" anchor="t" anchorCtr="0">
            <a:spAutoFit/>
          </a:bodyPr>
          <a:lstStyle/>
          <a:p>
            <a:pPr lvl="0" algn="ctr"/>
            <a:r>
              <a:rPr lang="en-US" sz="1100" b="1"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Foundation Mentor</a:t>
            </a:r>
            <a:endParaRPr sz="800" dirty="0">
              <a:solidFill>
                <a:schemeClr val="tx1">
                  <a:lumMod val="75000"/>
                  <a:lumOff val="25000"/>
                </a:schemeClr>
              </a:solidFill>
              <a:latin typeface="Poppins Medium" panose="00000600000000000000" pitchFamily="50" charset="0"/>
              <a:cs typeface="Poppins Medium" panose="00000600000000000000" pitchFamily="50" charset="0"/>
            </a:endParaRPr>
          </a:p>
        </p:txBody>
      </p:sp>
      <p:pic>
        <p:nvPicPr>
          <p:cNvPr id="17" name="Picture 16" descr="A yellow triangle with black background&#10;&#10;AI-generated content may be incorrect.">
            <a:extLst>
              <a:ext uri="{FF2B5EF4-FFF2-40B4-BE49-F238E27FC236}">
                <a16:creationId xmlns:a16="http://schemas.microsoft.com/office/drawing/2014/main" id="{001B3A29-EBE6-791B-5E25-29FC1C9E5487}"/>
              </a:ext>
            </a:extLst>
          </p:cNvPr>
          <p:cNvPicPr>
            <a:picLocks noChangeAspect="1"/>
          </p:cNvPicPr>
          <p:nvPr/>
        </p:nvPicPr>
        <p:blipFill>
          <a:blip r:embed="rId8"/>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145586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D93F4484-9FB4-F0C7-89DC-1D92F5CC827A}"/>
            </a:ext>
          </a:extLst>
        </p:cNvPr>
        <p:cNvGrpSpPr/>
        <p:nvPr/>
      </p:nvGrpSpPr>
      <p:grpSpPr>
        <a:xfrm>
          <a:off x="0" y="0"/>
          <a:ext cx="0" cy="0"/>
          <a:chOff x="0" y="0"/>
          <a:chExt cx="0" cy="0"/>
        </a:xfrm>
      </p:grpSpPr>
      <p:sp>
        <p:nvSpPr>
          <p:cNvPr id="166" name="Rectangle: Rounded Corners 165">
            <a:extLst>
              <a:ext uri="{FF2B5EF4-FFF2-40B4-BE49-F238E27FC236}">
                <a16:creationId xmlns:a16="http://schemas.microsoft.com/office/drawing/2014/main" id="{F423F28C-7F2F-824A-515D-B6B29E64C59C}"/>
              </a:ext>
            </a:extLst>
          </p:cNvPr>
          <p:cNvSpPr/>
          <p:nvPr/>
        </p:nvSpPr>
        <p:spPr>
          <a:xfrm>
            <a:off x="277397" y="2177539"/>
            <a:ext cx="2679015" cy="3709553"/>
          </a:xfrm>
          <a:prstGeom prst="roundRect">
            <a:avLst>
              <a:gd name="adj" fmla="val 5929"/>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72" name="Google Shape;172;p19" descr="image.png">
            <a:extLst>
              <a:ext uri="{FF2B5EF4-FFF2-40B4-BE49-F238E27FC236}">
                <a16:creationId xmlns:a16="http://schemas.microsoft.com/office/drawing/2014/main" id="{85F44172-219E-51CC-C81B-4452EDE74416}"/>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188" name="Google Shape;188;p19">
            <a:extLst>
              <a:ext uri="{FF2B5EF4-FFF2-40B4-BE49-F238E27FC236}">
                <a16:creationId xmlns:a16="http://schemas.microsoft.com/office/drawing/2014/main" id="{DD91131E-13FF-D1CA-9223-4716D9F9FB18}"/>
              </a:ext>
            </a:extLst>
          </p:cNvPr>
          <p:cNvSpPr txBox="1"/>
          <p:nvPr/>
        </p:nvSpPr>
        <p:spPr>
          <a:xfrm>
            <a:off x="295199" y="250238"/>
            <a:ext cx="1160145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Choose Your Path to Financial Mastery</a:t>
            </a:r>
            <a:endParaRPr sz="1050" dirty="0">
              <a:solidFill>
                <a:srgbClr val="17375E"/>
              </a:solidFill>
              <a:latin typeface="Anago Bold Italic" panose="02000504000000020004" pitchFamily="50" charset="0"/>
            </a:endParaRPr>
          </a:p>
        </p:txBody>
      </p:sp>
      <p:sp>
        <p:nvSpPr>
          <p:cNvPr id="189" name="Google Shape;189;p19">
            <a:extLst>
              <a:ext uri="{FF2B5EF4-FFF2-40B4-BE49-F238E27FC236}">
                <a16:creationId xmlns:a16="http://schemas.microsoft.com/office/drawing/2014/main" id="{9E90888F-63FE-B1B2-894F-F2B4F726F5F3}"/>
              </a:ext>
            </a:extLst>
          </p:cNvPr>
          <p:cNvSpPr/>
          <p:nvPr/>
        </p:nvSpPr>
        <p:spPr>
          <a:xfrm>
            <a:off x="295199"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7" name="Rectangle: Rounded Corners 166">
            <a:extLst>
              <a:ext uri="{FF2B5EF4-FFF2-40B4-BE49-F238E27FC236}">
                <a16:creationId xmlns:a16="http://schemas.microsoft.com/office/drawing/2014/main" id="{AC732B29-5BD9-79A8-D213-4C7AEBD4E142}"/>
              </a:ext>
            </a:extLst>
          </p:cNvPr>
          <p:cNvSpPr/>
          <p:nvPr/>
        </p:nvSpPr>
        <p:spPr>
          <a:xfrm>
            <a:off x="240827" y="1953356"/>
            <a:ext cx="2752155" cy="3773612"/>
          </a:xfrm>
          <a:prstGeom prst="roundRect">
            <a:avLst>
              <a:gd name="adj" fmla="val 36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1" name="TextBox 10">
            <a:extLst>
              <a:ext uri="{FF2B5EF4-FFF2-40B4-BE49-F238E27FC236}">
                <a16:creationId xmlns:a16="http://schemas.microsoft.com/office/drawing/2014/main" id="{CDE09F0A-9C8A-BCEF-F28D-03D0CC469317}"/>
              </a:ext>
            </a:extLst>
          </p:cNvPr>
          <p:cNvSpPr txBox="1"/>
          <p:nvPr/>
        </p:nvSpPr>
        <p:spPr>
          <a:xfrm>
            <a:off x="1122414" y="2813983"/>
            <a:ext cx="988980" cy="400110"/>
          </a:xfrm>
          <a:prstGeom prst="rect">
            <a:avLst/>
          </a:prstGeom>
          <a:noFill/>
        </p:spPr>
        <p:txBody>
          <a:bodyPr wrap="square">
            <a:spAutoFit/>
          </a:bodyPr>
          <a:lstStyle/>
          <a:p>
            <a:pPr lvl="0" algn="ctr"/>
            <a:r>
              <a:rPr lang="en-US" sz="2000" b="1" dirty="0">
                <a:solidFill>
                  <a:srgbClr val="17375E"/>
                </a:solidFill>
                <a:latin typeface="Anago Black" panose="02000000000000000000" pitchFamily="50" charset="0"/>
              </a:rPr>
              <a:t>CSM</a:t>
            </a:r>
          </a:p>
        </p:txBody>
      </p:sp>
      <p:sp>
        <p:nvSpPr>
          <p:cNvPr id="13" name="TextBox 12">
            <a:extLst>
              <a:ext uri="{FF2B5EF4-FFF2-40B4-BE49-F238E27FC236}">
                <a16:creationId xmlns:a16="http://schemas.microsoft.com/office/drawing/2014/main" id="{540C376B-1618-6065-15FF-497F41765EAF}"/>
              </a:ext>
            </a:extLst>
          </p:cNvPr>
          <p:cNvSpPr txBox="1"/>
          <p:nvPr/>
        </p:nvSpPr>
        <p:spPr>
          <a:xfrm>
            <a:off x="172436" y="3214093"/>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 Certificate in Stock Markets  ) </a:t>
            </a:r>
          </a:p>
        </p:txBody>
      </p:sp>
      <p:sp>
        <p:nvSpPr>
          <p:cNvPr id="16" name="TextBox 15">
            <a:extLst>
              <a:ext uri="{FF2B5EF4-FFF2-40B4-BE49-F238E27FC236}">
                <a16:creationId xmlns:a16="http://schemas.microsoft.com/office/drawing/2014/main" id="{A2CBDC95-D8E6-8524-3A18-8B507075A0E0}"/>
              </a:ext>
            </a:extLst>
          </p:cNvPr>
          <p:cNvSpPr txBox="1"/>
          <p:nvPr/>
        </p:nvSpPr>
        <p:spPr>
          <a:xfrm>
            <a:off x="172436" y="3671836"/>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Duration : 2 Months</a:t>
            </a:r>
          </a:p>
        </p:txBody>
      </p:sp>
      <p:sp>
        <p:nvSpPr>
          <p:cNvPr id="17" name="TextBox 16">
            <a:extLst>
              <a:ext uri="{FF2B5EF4-FFF2-40B4-BE49-F238E27FC236}">
                <a16:creationId xmlns:a16="http://schemas.microsoft.com/office/drawing/2014/main" id="{01E8CE8E-20DE-8A64-EBFC-7DF92237804D}"/>
              </a:ext>
            </a:extLst>
          </p:cNvPr>
          <p:cNvSpPr txBox="1"/>
          <p:nvPr/>
        </p:nvSpPr>
        <p:spPr>
          <a:xfrm>
            <a:off x="245643" y="4155951"/>
            <a:ext cx="2742523" cy="1176476"/>
          </a:xfrm>
          <a:prstGeom prst="rect">
            <a:avLst/>
          </a:prstGeom>
          <a:noFill/>
        </p:spPr>
        <p:txBody>
          <a:bodyPr wrap="square">
            <a:spAutoFit/>
          </a:bodyPr>
          <a:lstStyle/>
          <a:p>
            <a:pPr lvl="0" algn="ctr">
              <a:lnSpc>
                <a:spcPct val="150000"/>
              </a:lnSpc>
            </a:pPr>
            <a:r>
              <a:rPr lang="en-US" sz="1200" b="1" dirty="0">
                <a:solidFill>
                  <a:srgbClr val="17375E"/>
                </a:solidFill>
                <a:latin typeface="Anago Book" panose="02000000000000000000" pitchFamily="50" charset="0"/>
                <a:cs typeface="Poppins" panose="00000500000000000000" pitchFamily="50" charset="0"/>
              </a:rPr>
              <a:t>Ideal For : Beginners/students learn essential stock market skills: basics, trading, analysis, and taxation for informed investment.</a:t>
            </a:r>
          </a:p>
        </p:txBody>
      </p:sp>
      <p:pic>
        <p:nvPicPr>
          <p:cNvPr id="23" name="Graphic 22" descr="Leaf with solid fill">
            <a:extLst>
              <a:ext uri="{FF2B5EF4-FFF2-40B4-BE49-F238E27FC236}">
                <a16:creationId xmlns:a16="http://schemas.microsoft.com/office/drawing/2014/main" id="{43588996-EF87-A77C-A104-B25028DD28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7415" y="2170119"/>
            <a:ext cx="518979" cy="518979"/>
          </a:xfrm>
          <a:prstGeom prst="rect">
            <a:avLst/>
          </a:prstGeom>
        </p:spPr>
      </p:pic>
      <p:sp>
        <p:nvSpPr>
          <p:cNvPr id="168" name="Rectangle: Rounded Corners 167">
            <a:extLst>
              <a:ext uri="{FF2B5EF4-FFF2-40B4-BE49-F238E27FC236}">
                <a16:creationId xmlns:a16="http://schemas.microsoft.com/office/drawing/2014/main" id="{B6C0A219-EBB5-F217-EAB5-90C49137582B}"/>
              </a:ext>
            </a:extLst>
          </p:cNvPr>
          <p:cNvSpPr/>
          <p:nvPr/>
        </p:nvSpPr>
        <p:spPr>
          <a:xfrm>
            <a:off x="3217124" y="1951979"/>
            <a:ext cx="2752155" cy="3773612"/>
          </a:xfrm>
          <a:prstGeom prst="roundRect">
            <a:avLst>
              <a:gd name="adj" fmla="val 3601"/>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69" name="Rectangle: Rounded Corners 168">
            <a:extLst>
              <a:ext uri="{FF2B5EF4-FFF2-40B4-BE49-F238E27FC236}">
                <a16:creationId xmlns:a16="http://schemas.microsoft.com/office/drawing/2014/main" id="{C331342C-ABAA-FC17-E9B0-C473D83B92BF}"/>
              </a:ext>
            </a:extLst>
          </p:cNvPr>
          <p:cNvSpPr/>
          <p:nvPr/>
        </p:nvSpPr>
        <p:spPr>
          <a:xfrm>
            <a:off x="6265965" y="1953356"/>
            <a:ext cx="2752155" cy="3773612"/>
          </a:xfrm>
          <a:prstGeom prst="roundRect">
            <a:avLst>
              <a:gd name="adj" fmla="val 3601"/>
            </a:avLst>
          </a:prstGeom>
          <a:solidFill>
            <a:schemeClr val="bg1"/>
          </a:solidFill>
          <a:ln>
            <a:solidFill>
              <a:srgbClr val="D4AF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sp>
        <p:nvSpPr>
          <p:cNvPr id="170" name="Rectangle: Rounded Corners 169">
            <a:extLst>
              <a:ext uri="{FF2B5EF4-FFF2-40B4-BE49-F238E27FC236}">
                <a16:creationId xmlns:a16="http://schemas.microsoft.com/office/drawing/2014/main" id="{859FAD4F-1D36-D7DB-DEB0-A55A97509713}"/>
              </a:ext>
            </a:extLst>
          </p:cNvPr>
          <p:cNvSpPr/>
          <p:nvPr/>
        </p:nvSpPr>
        <p:spPr>
          <a:xfrm>
            <a:off x="9312488" y="1953356"/>
            <a:ext cx="2752155" cy="3773612"/>
          </a:xfrm>
          <a:prstGeom prst="roundRect">
            <a:avLst>
              <a:gd name="adj" fmla="val 3601"/>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7375E"/>
              </a:solidFill>
            </a:endParaRPr>
          </a:p>
        </p:txBody>
      </p:sp>
      <p:pic>
        <p:nvPicPr>
          <p:cNvPr id="15" name="Graphic 14" descr="Open hand with plant with solid fill">
            <a:extLst>
              <a:ext uri="{FF2B5EF4-FFF2-40B4-BE49-F238E27FC236}">
                <a16:creationId xmlns:a16="http://schemas.microsoft.com/office/drawing/2014/main" id="{3BEB7B19-4A43-9F59-EE03-DD766B738F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9000" y="2127805"/>
            <a:ext cx="603607" cy="603607"/>
          </a:xfrm>
          <a:prstGeom prst="rect">
            <a:avLst/>
          </a:prstGeom>
        </p:spPr>
      </p:pic>
      <p:sp>
        <p:nvSpPr>
          <p:cNvPr id="18" name="TextBox 17">
            <a:extLst>
              <a:ext uri="{FF2B5EF4-FFF2-40B4-BE49-F238E27FC236}">
                <a16:creationId xmlns:a16="http://schemas.microsoft.com/office/drawing/2014/main" id="{8F703FC1-7A8E-ED93-43DB-AFC77A028A0D}"/>
              </a:ext>
            </a:extLst>
          </p:cNvPr>
          <p:cNvSpPr txBox="1"/>
          <p:nvPr/>
        </p:nvSpPr>
        <p:spPr>
          <a:xfrm>
            <a:off x="3782334" y="2832727"/>
            <a:ext cx="1636940" cy="400110"/>
          </a:xfrm>
          <a:prstGeom prst="rect">
            <a:avLst/>
          </a:prstGeom>
          <a:noFill/>
        </p:spPr>
        <p:txBody>
          <a:bodyPr wrap="square">
            <a:spAutoFit/>
          </a:bodyPr>
          <a:lstStyle/>
          <a:p>
            <a:pPr lvl="0" algn="ctr"/>
            <a:r>
              <a:rPr lang="en-US" sz="2000" b="1" dirty="0">
                <a:solidFill>
                  <a:srgbClr val="17375E"/>
                </a:solidFill>
                <a:latin typeface="Anago Black" panose="02000000000000000000" pitchFamily="50" charset="0"/>
              </a:rPr>
              <a:t>CCM</a:t>
            </a:r>
          </a:p>
        </p:txBody>
      </p:sp>
      <p:sp>
        <p:nvSpPr>
          <p:cNvPr id="19" name="TextBox 18">
            <a:extLst>
              <a:ext uri="{FF2B5EF4-FFF2-40B4-BE49-F238E27FC236}">
                <a16:creationId xmlns:a16="http://schemas.microsoft.com/office/drawing/2014/main" id="{F547E299-0E1F-F54D-89ED-7C0CCC02C079}"/>
              </a:ext>
            </a:extLst>
          </p:cNvPr>
          <p:cNvSpPr txBox="1"/>
          <p:nvPr/>
        </p:nvSpPr>
        <p:spPr>
          <a:xfrm>
            <a:off x="3156336" y="3232837"/>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 Certificate in Currency Market ) </a:t>
            </a:r>
          </a:p>
        </p:txBody>
      </p:sp>
      <p:sp>
        <p:nvSpPr>
          <p:cNvPr id="20" name="TextBox 19">
            <a:extLst>
              <a:ext uri="{FF2B5EF4-FFF2-40B4-BE49-F238E27FC236}">
                <a16:creationId xmlns:a16="http://schemas.microsoft.com/office/drawing/2014/main" id="{66E1EEC5-3DFF-7FA1-9393-1E1BD6D0FB5C}"/>
              </a:ext>
            </a:extLst>
          </p:cNvPr>
          <p:cNvSpPr txBox="1"/>
          <p:nvPr/>
        </p:nvSpPr>
        <p:spPr>
          <a:xfrm>
            <a:off x="3156336" y="3690580"/>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Duration : 12 Months</a:t>
            </a:r>
          </a:p>
        </p:txBody>
      </p:sp>
      <p:sp>
        <p:nvSpPr>
          <p:cNvPr id="21" name="TextBox 20">
            <a:extLst>
              <a:ext uri="{FF2B5EF4-FFF2-40B4-BE49-F238E27FC236}">
                <a16:creationId xmlns:a16="http://schemas.microsoft.com/office/drawing/2014/main" id="{2DCC683C-06CE-C600-ABDE-79FF70CEE909}"/>
              </a:ext>
            </a:extLst>
          </p:cNvPr>
          <p:cNvSpPr txBox="1"/>
          <p:nvPr/>
        </p:nvSpPr>
        <p:spPr>
          <a:xfrm>
            <a:off x="3215254" y="4174695"/>
            <a:ext cx="2771095" cy="1176476"/>
          </a:xfrm>
          <a:prstGeom prst="rect">
            <a:avLst/>
          </a:prstGeom>
          <a:noFill/>
        </p:spPr>
        <p:txBody>
          <a:bodyPr wrap="square">
            <a:spAutoFit/>
          </a:bodyPr>
          <a:lstStyle/>
          <a:p>
            <a:pPr lvl="0" algn="ctr">
              <a:lnSpc>
                <a:spcPct val="150000"/>
              </a:lnSpc>
            </a:pPr>
            <a:r>
              <a:rPr lang="en-US" sz="1200" b="1" dirty="0">
                <a:solidFill>
                  <a:srgbClr val="17375E"/>
                </a:solidFill>
                <a:latin typeface="Anago Book" panose="02000000000000000000" pitchFamily="50" charset="0"/>
                <a:cs typeface="Poppins" panose="00000500000000000000" pitchFamily="50" charset="0"/>
              </a:rPr>
              <a:t>Ideal For : Beginners/Students master foundational to advanced institutional Forex, risk psychology, and professional trading plans.</a:t>
            </a:r>
          </a:p>
        </p:txBody>
      </p:sp>
      <p:sp>
        <p:nvSpPr>
          <p:cNvPr id="24" name="TextBox 23">
            <a:extLst>
              <a:ext uri="{FF2B5EF4-FFF2-40B4-BE49-F238E27FC236}">
                <a16:creationId xmlns:a16="http://schemas.microsoft.com/office/drawing/2014/main" id="{EE5DC359-E907-B19A-30AD-F916C2C30CA7}"/>
              </a:ext>
            </a:extLst>
          </p:cNvPr>
          <p:cNvSpPr txBox="1"/>
          <p:nvPr/>
        </p:nvSpPr>
        <p:spPr>
          <a:xfrm>
            <a:off x="6813824" y="2832727"/>
            <a:ext cx="1636940" cy="400110"/>
          </a:xfrm>
          <a:prstGeom prst="rect">
            <a:avLst/>
          </a:prstGeom>
          <a:noFill/>
        </p:spPr>
        <p:txBody>
          <a:bodyPr wrap="square">
            <a:spAutoFit/>
          </a:bodyPr>
          <a:lstStyle/>
          <a:p>
            <a:pPr lvl="0" algn="ctr"/>
            <a:r>
              <a:rPr lang="en-US" sz="2000" b="1" dirty="0">
                <a:solidFill>
                  <a:srgbClr val="17375E"/>
                </a:solidFill>
                <a:latin typeface="Anago Black" panose="02000000000000000000" pitchFamily="50" charset="0"/>
              </a:rPr>
              <a:t>CPT</a:t>
            </a:r>
          </a:p>
        </p:txBody>
      </p:sp>
      <p:sp>
        <p:nvSpPr>
          <p:cNvPr id="25" name="TextBox 24">
            <a:extLst>
              <a:ext uri="{FF2B5EF4-FFF2-40B4-BE49-F238E27FC236}">
                <a16:creationId xmlns:a16="http://schemas.microsoft.com/office/drawing/2014/main" id="{36607E18-3FCB-A136-4B01-A5CB64D07309}"/>
              </a:ext>
            </a:extLst>
          </p:cNvPr>
          <p:cNvSpPr txBox="1"/>
          <p:nvPr/>
        </p:nvSpPr>
        <p:spPr>
          <a:xfrm>
            <a:off x="6187826" y="3232837"/>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 Certificate in Professional Trading ) </a:t>
            </a:r>
          </a:p>
        </p:txBody>
      </p:sp>
      <p:sp>
        <p:nvSpPr>
          <p:cNvPr id="26" name="TextBox 25">
            <a:extLst>
              <a:ext uri="{FF2B5EF4-FFF2-40B4-BE49-F238E27FC236}">
                <a16:creationId xmlns:a16="http://schemas.microsoft.com/office/drawing/2014/main" id="{D480A299-B27B-E044-3BC2-260C6B7F35FC}"/>
              </a:ext>
            </a:extLst>
          </p:cNvPr>
          <p:cNvSpPr txBox="1"/>
          <p:nvPr/>
        </p:nvSpPr>
        <p:spPr>
          <a:xfrm>
            <a:off x="6187826" y="3690580"/>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Duration : 12 Months</a:t>
            </a:r>
          </a:p>
        </p:txBody>
      </p:sp>
      <p:sp>
        <p:nvSpPr>
          <p:cNvPr id="27" name="TextBox 26">
            <a:extLst>
              <a:ext uri="{FF2B5EF4-FFF2-40B4-BE49-F238E27FC236}">
                <a16:creationId xmlns:a16="http://schemas.microsoft.com/office/drawing/2014/main" id="{F8344B36-0674-F70B-F400-D57E4109B57A}"/>
              </a:ext>
            </a:extLst>
          </p:cNvPr>
          <p:cNvSpPr txBox="1"/>
          <p:nvPr/>
        </p:nvSpPr>
        <p:spPr>
          <a:xfrm>
            <a:off x="6261396" y="4174695"/>
            <a:ext cx="2738737" cy="1176476"/>
          </a:xfrm>
          <a:prstGeom prst="rect">
            <a:avLst/>
          </a:prstGeom>
          <a:noFill/>
        </p:spPr>
        <p:txBody>
          <a:bodyPr wrap="square">
            <a:spAutoFit/>
          </a:bodyPr>
          <a:lstStyle/>
          <a:p>
            <a:pPr lvl="0" algn="ctr">
              <a:lnSpc>
                <a:spcPct val="150000"/>
              </a:lnSpc>
            </a:pPr>
            <a:r>
              <a:rPr lang="en-US" sz="1200" b="1" dirty="0">
                <a:solidFill>
                  <a:srgbClr val="17375E"/>
                </a:solidFill>
                <a:latin typeface="Anago Book" panose="02000000000000000000" pitchFamily="50" charset="0"/>
                <a:cs typeface="Poppins" panose="00000500000000000000" pitchFamily="50" charset="0"/>
              </a:rPr>
              <a:t>Ideal For : Serious Learners master CCM foundation + professional SMC/Price Action for institutional logic and risk management.</a:t>
            </a:r>
          </a:p>
        </p:txBody>
      </p:sp>
      <p:pic>
        <p:nvPicPr>
          <p:cNvPr id="29" name="Graphic 28" descr="Star with solid fill">
            <a:extLst>
              <a:ext uri="{FF2B5EF4-FFF2-40B4-BE49-F238E27FC236}">
                <a16:creationId xmlns:a16="http://schemas.microsoft.com/office/drawing/2014/main" id="{8966580C-5C41-0117-A3FD-46164AD263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5312" y="2163619"/>
            <a:ext cx="531979" cy="531979"/>
          </a:xfrm>
          <a:prstGeom prst="rect">
            <a:avLst/>
          </a:prstGeom>
        </p:spPr>
      </p:pic>
      <p:sp>
        <p:nvSpPr>
          <p:cNvPr id="30" name="TextBox 29">
            <a:extLst>
              <a:ext uri="{FF2B5EF4-FFF2-40B4-BE49-F238E27FC236}">
                <a16:creationId xmlns:a16="http://schemas.microsoft.com/office/drawing/2014/main" id="{E1A63634-F539-DC1E-FD9C-35305436B14D}"/>
              </a:ext>
            </a:extLst>
          </p:cNvPr>
          <p:cNvSpPr txBox="1"/>
          <p:nvPr/>
        </p:nvSpPr>
        <p:spPr>
          <a:xfrm>
            <a:off x="9827607" y="2832727"/>
            <a:ext cx="1636940" cy="400110"/>
          </a:xfrm>
          <a:prstGeom prst="rect">
            <a:avLst/>
          </a:prstGeom>
          <a:noFill/>
        </p:spPr>
        <p:txBody>
          <a:bodyPr wrap="square">
            <a:spAutoFit/>
          </a:bodyPr>
          <a:lstStyle/>
          <a:p>
            <a:pPr lvl="0" algn="ctr"/>
            <a:r>
              <a:rPr lang="en-US" sz="2000" b="1" dirty="0">
                <a:solidFill>
                  <a:srgbClr val="17375E"/>
                </a:solidFill>
                <a:latin typeface="Anago Black" panose="02000000000000000000" pitchFamily="50" charset="0"/>
              </a:rPr>
              <a:t>MFM</a:t>
            </a:r>
          </a:p>
        </p:txBody>
      </p:sp>
      <p:sp>
        <p:nvSpPr>
          <p:cNvPr id="31" name="TextBox 30">
            <a:extLst>
              <a:ext uri="{FF2B5EF4-FFF2-40B4-BE49-F238E27FC236}">
                <a16:creationId xmlns:a16="http://schemas.microsoft.com/office/drawing/2014/main" id="{1702F1B7-3972-A827-23B5-3AB990BC61FD}"/>
              </a:ext>
            </a:extLst>
          </p:cNvPr>
          <p:cNvSpPr txBox="1"/>
          <p:nvPr/>
        </p:nvSpPr>
        <p:spPr>
          <a:xfrm>
            <a:off x="9201609" y="3232837"/>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 Master in Financial Markets ) </a:t>
            </a:r>
          </a:p>
        </p:txBody>
      </p:sp>
      <p:sp>
        <p:nvSpPr>
          <p:cNvPr id="160" name="TextBox 159">
            <a:extLst>
              <a:ext uri="{FF2B5EF4-FFF2-40B4-BE49-F238E27FC236}">
                <a16:creationId xmlns:a16="http://schemas.microsoft.com/office/drawing/2014/main" id="{2E2E83CD-97F6-2C28-E1C2-909D0A776C67}"/>
              </a:ext>
            </a:extLst>
          </p:cNvPr>
          <p:cNvSpPr txBox="1"/>
          <p:nvPr/>
        </p:nvSpPr>
        <p:spPr>
          <a:xfrm>
            <a:off x="9201609" y="3690580"/>
            <a:ext cx="2888936" cy="276999"/>
          </a:xfrm>
          <a:prstGeom prst="rect">
            <a:avLst/>
          </a:prstGeom>
          <a:noFill/>
        </p:spPr>
        <p:txBody>
          <a:bodyPr wrap="square">
            <a:spAutoFit/>
          </a:bodyPr>
          <a:lstStyle/>
          <a:p>
            <a:pPr lvl="0" algn="ctr"/>
            <a:r>
              <a:rPr lang="en-US" sz="1200" b="1" dirty="0">
                <a:solidFill>
                  <a:srgbClr val="17375E"/>
                </a:solidFill>
                <a:latin typeface="Anago Book" panose="02000000000000000000" pitchFamily="50" charset="0"/>
                <a:cs typeface="Poppins" panose="00000500000000000000" pitchFamily="50" charset="0"/>
              </a:rPr>
              <a:t>Duration : 24 Months</a:t>
            </a:r>
          </a:p>
        </p:txBody>
      </p:sp>
      <p:sp>
        <p:nvSpPr>
          <p:cNvPr id="161" name="TextBox 160">
            <a:extLst>
              <a:ext uri="{FF2B5EF4-FFF2-40B4-BE49-F238E27FC236}">
                <a16:creationId xmlns:a16="http://schemas.microsoft.com/office/drawing/2014/main" id="{B27E8C28-C95F-0D38-04E6-0B3F9F3C468C}"/>
              </a:ext>
            </a:extLst>
          </p:cNvPr>
          <p:cNvSpPr txBox="1"/>
          <p:nvPr/>
        </p:nvSpPr>
        <p:spPr>
          <a:xfrm>
            <a:off x="9275179" y="4174695"/>
            <a:ext cx="2738737" cy="1176476"/>
          </a:xfrm>
          <a:prstGeom prst="rect">
            <a:avLst/>
          </a:prstGeom>
          <a:noFill/>
        </p:spPr>
        <p:txBody>
          <a:bodyPr wrap="square">
            <a:spAutoFit/>
          </a:bodyPr>
          <a:lstStyle/>
          <a:p>
            <a:pPr lvl="0" algn="ctr">
              <a:lnSpc>
                <a:spcPct val="150000"/>
              </a:lnSpc>
            </a:pPr>
            <a:r>
              <a:rPr lang="en-US" sz="1200" b="1" dirty="0">
                <a:solidFill>
                  <a:srgbClr val="17375E"/>
                </a:solidFill>
                <a:latin typeface="Anago Book" panose="02000000000000000000" pitchFamily="50" charset="0"/>
                <a:cs typeface="Poppins" panose="00000500000000000000" pitchFamily="50" charset="0"/>
              </a:rPr>
              <a:t>Ideal For : Aspiring Full-Time Traders get 24-month professional mastery (Forex/Stocks/Strategies) with 3 certs, mentorship, and assessment.</a:t>
            </a:r>
          </a:p>
        </p:txBody>
      </p:sp>
      <p:pic>
        <p:nvPicPr>
          <p:cNvPr id="163" name="Graphic 162" descr="Crown with solid fill">
            <a:extLst>
              <a:ext uri="{FF2B5EF4-FFF2-40B4-BE49-F238E27FC236}">
                <a16:creationId xmlns:a16="http://schemas.microsoft.com/office/drawing/2014/main" id="{787CC183-CE61-B935-4BE9-EB4712CA5B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94720" y="2169398"/>
            <a:ext cx="520420" cy="520420"/>
          </a:xfrm>
          <a:prstGeom prst="rect">
            <a:avLst/>
          </a:prstGeom>
        </p:spPr>
      </p:pic>
      <p:sp>
        <p:nvSpPr>
          <p:cNvPr id="164" name="Rectangle: Rounded Corners 163">
            <a:extLst>
              <a:ext uri="{FF2B5EF4-FFF2-40B4-BE49-F238E27FC236}">
                <a16:creationId xmlns:a16="http://schemas.microsoft.com/office/drawing/2014/main" id="{56BB1BDD-31F6-AE29-30D6-E667C7D328CF}"/>
              </a:ext>
            </a:extLst>
          </p:cNvPr>
          <p:cNvSpPr/>
          <p:nvPr/>
        </p:nvSpPr>
        <p:spPr>
          <a:xfrm>
            <a:off x="6667928" y="1777429"/>
            <a:ext cx="1941815" cy="400110"/>
          </a:xfrm>
          <a:prstGeom prst="roundRect">
            <a:avLst>
              <a:gd name="adj" fmla="val 32074"/>
            </a:avLst>
          </a:prstGeom>
          <a:solidFill>
            <a:srgbClr val="D4AF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B3F3C72D-8DFD-89B5-54FC-052133677F8D}"/>
              </a:ext>
            </a:extLst>
          </p:cNvPr>
          <p:cNvSpPr txBox="1"/>
          <p:nvPr/>
        </p:nvSpPr>
        <p:spPr>
          <a:xfrm>
            <a:off x="6677834" y="1818482"/>
            <a:ext cx="1941815" cy="338554"/>
          </a:xfrm>
          <a:prstGeom prst="rect">
            <a:avLst/>
          </a:prstGeom>
          <a:noFill/>
        </p:spPr>
        <p:txBody>
          <a:bodyPr wrap="square">
            <a:spAutoFit/>
          </a:bodyPr>
          <a:lstStyle/>
          <a:p>
            <a:pPr lvl="0" algn="ctr"/>
            <a:r>
              <a:rPr lang="en-US" sz="1600" b="1" dirty="0">
                <a:solidFill>
                  <a:schemeClr val="bg2">
                    <a:lumMod val="50000"/>
                  </a:schemeClr>
                </a:solidFill>
                <a:latin typeface="Anago Bold" panose="02000000000000000000" pitchFamily="50" charset="0"/>
                <a:cs typeface="Poppins" panose="00000500000000000000" pitchFamily="50" charset="0"/>
              </a:rPr>
              <a:t>MOST POPULAR</a:t>
            </a:r>
          </a:p>
        </p:txBody>
      </p:sp>
      <p:pic>
        <p:nvPicPr>
          <p:cNvPr id="173" name="Picture 172" descr="A yellow triangle with black background&#10;&#10;AI-generated content may be incorrect.">
            <a:extLst>
              <a:ext uri="{FF2B5EF4-FFF2-40B4-BE49-F238E27FC236}">
                <a16:creationId xmlns:a16="http://schemas.microsoft.com/office/drawing/2014/main" id="{38028EBD-CC6D-E04F-69C1-89414FF263FA}"/>
              </a:ext>
            </a:extLst>
          </p:cNvPr>
          <p:cNvPicPr>
            <a:picLocks noChangeAspect="1"/>
          </p:cNvPicPr>
          <p:nvPr/>
        </p:nvPicPr>
        <p:blipFill>
          <a:blip r:embed="rId12"/>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72598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EE11B9EF-AA52-BB42-B4A3-3C13F1474C55}"/>
            </a:ext>
          </a:extLst>
        </p:cNvPr>
        <p:cNvGrpSpPr/>
        <p:nvPr/>
      </p:nvGrpSpPr>
      <p:grpSpPr>
        <a:xfrm>
          <a:off x="0" y="0"/>
          <a:ext cx="0" cy="0"/>
          <a:chOff x="0" y="0"/>
          <a:chExt cx="0" cy="0"/>
        </a:xfrm>
      </p:grpSpPr>
      <p:pic>
        <p:nvPicPr>
          <p:cNvPr id="172" name="Google Shape;172;p19" descr="image.png">
            <a:extLst>
              <a:ext uri="{FF2B5EF4-FFF2-40B4-BE49-F238E27FC236}">
                <a16:creationId xmlns:a16="http://schemas.microsoft.com/office/drawing/2014/main" id="{E677969C-2F54-2BD2-4D12-FC14324C1104}"/>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188" name="Google Shape;188;p19">
            <a:extLst>
              <a:ext uri="{FF2B5EF4-FFF2-40B4-BE49-F238E27FC236}">
                <a16:creationId xmlns:a16="http://schemas.microsoft.com/office/drawing/2014/main" id="{DA140E0B-8CEE-CCEA-F9C6-3CBB195EF533}"/>
              </a:ext>
            </a:extLst>
          </p:cNvPr>
          <p:cNvSpPr txBox="1"/>
          <p:nvPr/>
        </p:nvSpPr>
        <p:spPr>
          <a:xfrm>
            <a:off x="439037" y="218472"/>
            <a:ext cx="8530302"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i="0" u="none" strike="noStrike" cap="none" dirty="0">
                <a:solidFill>
                  <a:srgbClr val="17375E"/>
                </a:solidFill>
                <a:latin typeface="Anago Bold Italic" panose="02000504000000020004" pitchFamily="50" charset="0"/>
                <a:ea typeface="Playfair Display"/>
                <a:cs typeface="Playfair Display"/>
                <a:sym typeface="Playfair Display"/>
              </a:rPr>
              <a:t>Course 1: Certificate in Stock Markets (CSM)</a:t>
            </a:r>
            <a:endParaRPr sz="1000" dirty="0">
              <a:solidFill>
                <a:srgbClr val="17375E"/>
              </a:solidFill>
              <a:latin typeface="Anago Bold Italic" panose="02000504000000020004" pitchFamily="50" charset="0"/>
            </a:endParaRPr>
          </a:p>
        </p:txBody>
      </p:sp>
      <p:sp>
        <p:nvSpPr>
          <p:cNvPr id="189" name="Google Shape;189;p19">
            <a:extLst>
              <a:ext uri="{FF2B5EF4-FFF2-40B4-BE49-F238E27FC236}">
                <a16:creationId xmlns:a16="http://schemas.microsoft.com/office/drawing/2014/main" id="{D2421EA1-F683-C91A-ABC4-B25325245C3F}"/>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9A687C1A-8DE6-F6E4-FCCF-AA900CA4261F}"/>
              </a:ext>
            </a:extLst>
          </p:cNvPr>
          <p:cNvSpPr/>
          <p:nvPr/>
        </p:nvSpPr>
        <p:spPr>
          <a:xfrm>
            <a:off x="295199" y="1130157"/>
            <a:ext cx="5499426" cy="5427752"/>
          </a:xfrm>
          <a:prstGeom prst="roundRect">
            <a:avLst>
              <a:gd name="adj" fmla="val 531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318E627-F349-A24B-8785-DFFCC1602310}"/>
              </a:ext>
            </a:extLst>
          </p:cNvPr>
          <p:cNvSpPr/>
          <p:nvPr/>
        </p:nvSpPr>
        <p:spPr>
          <a:xfrm>
            <a:off x="6397377" y="1130157"/>
            <a:ext cx="5499426" cy="5427752"/>
          </a:xfrm>
          <a:prstGeom prst="roundRect">
            <a:avLst>
              <a:gd name="adj" fmla="val 531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Google Shape;177;p19">
            <a:extLst>
              <a:ext uri="{FF2B5EF4-FFF2-40B4-BE49-F238E27FC236}">
                <a16:creationId xmlns:a16="http://schemas.microsoft.com/office/drawing/2014/main" id="{B51F3D3E-134D-42C9-00B1-3DC29148C6B7}"/>
              </a:ext>
            </a:extLst>
          </p:cNvPr>
          <p:cNvSpPr txBox="1"/>
          <p:nvPr/>
        </p:nvSpPr>
        <p:spPr>
          <a:xfrm>
            <a:off x="581919" y="1374144"/>
            <a:ext cx="165354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Key Details</a:t>
            </a:r>
            <a:endParaRPr lang="en-US" sz="1600" dirty="0">
              <a:solidFill>
                <a:srgbClr val="17375E"/>
              </a:solidFill>
              <a:latin typeface="Anago Bold Italic" panose="02000504000000020004" pitchFamily="50" charset="0"/>
            </a:endParaRPr>
          </a:p>
        </p:txBody>
      </p:sp>
      <p:cxnSp>
        <p:nvCxnSpPr>
          <p:cNvPr id="13" name="Straight Connector 12">
            <a:extLst>
              <a:ext uri="{FF2B5EF4-FFF2-40B4-BE49-F238E27FC236}">
                <a16:creationId xmlns:a16="http://schemas.microsoft.com/office/drawing/2014/main" id="{5978C969-5839-3106-549A-877DC1A8F348}"/>
              </a:ext>
            </a:extLst>
          </p:cNvPr>
          <p:cNvCxnSpPr>
            <a:cxnSpLocks/>
          </p:cNvCxnSpPr>
          <p:nvPr/>
        </p:nvCxnSpPr>
        <p:spPr>
          <a:xfrm>
            <a:off x="581919" y="1854942"/>
            <a:ext cx="1584960"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00445B-5483-3362-D203-A2B56173FBCD}"/>
              </a:ext>
            </a:extLst>
          </p:cNvPr>
          <p:cNvSpPr txBox="1"/>
          <p:nvPr/>
        </p:nvSpPr>
        <p:spPr>
          <a:xfrm>
            <a:off x="581919" y="2044402"/>
            <a:ext cx="3281309" cy="1034899"/>
          </a:xfrm>
          <a:prstGeom prst="rect">
            <a:avLst/>
          </a:prstGeom>
          <a:noFill/>
        </p:spPr>
        <p:txBody>
          <a:bodyPr wrap="square">
            <a:spAutoFit/>
          </a:bodyPr>
          <a:lstStyle/>
          <a:p>
            <a:pPr lvl="0">
              <a:lnSpc>
                <a:spcPct val="150000"/>
              </a:lnSpc>
            </a:pPr>
            <a:r>
              <a:rPr lang="en-US" b="1" dirty="0">
                <a:solidFill>
                  <a:schemeClr val="bg2">
                    <a:lumMod val="50000"/>
                  </a:schemeClr>
                </a:solidFill>
                <a:latin typeface="Anago Book" panose="02000000000000000000" pitchFamily="50" charset="0"/>
                <a:cs typeface="Poppins" panose="00000500000000000000" pitchFamily="50" charset="0"/>
              </a:rPr>
              <a:t>Duration</a:t>
            </a:r>
            <a:r>
              <a:rPr lang="en-US" b="1" dirty="0">
                <a:solidFill>
                  <a:schemeClr val="bg2">
                    <a:lumMod val="60000"/>
                    <a:lumOff val="40000"/>
                  </a:schemeClr>
                </a:solidFill>
                <a:latin typeface="Anago Book" panose="02000000000000000000" pitchFamily="50" charset="0"/>
                <a:cs typeface="Poppins" panose="00000500000000000000" pitchFamily="50" charset="0"/>
              </a:rPr>
              <a:t>: </a:t>
            </a:r>
            <a:r>
              <a:rPr lang="en-US" b="1" dirty="0">
                <a:solidFill>
                  <a:schemeClr val="tx1">
                    <a:lumMod val="85000"/>
                    <a:lumOff val="15000"/>
                  </a:schemeClr>
                </a:solidFill>
                <a:latin typeface="Anago Book" panose="02000000000000000000" pitchFamily="50" charset="0"/>
                <a:cs typeface="Poppins" panose="00000500000000000000" pitchFamily="50" charset="0"/>
              </a:rPr>
              <a:t>2 Months </a:t>
            </a:r>
          </a:p>
          <a:p>
            <a:pPr lvl="0">
              <a:lnSpc>
                <a:spcPct val="150000"/>
              </a:lnSpc>
            </a:pPr>
            <a:r>
              <a:rPr lang="en-US" b="1" dirty="0">
                <a:solidFill>
                  <a:schemeClr val="bg2">
                    <a:lumMod val="50000"/>
                  </a:schemeClr>
                </a:solidFill>
                <a:latin typeface="Anago Book" panose="02000000000000000000" pitchFamily="50" charset="0"/>
                <a:cs typeface="Poppins" panose="00000500000000000000" pitchFamily="50" charset="0"/>
              </a:rPr>
              <a:t>Ideal For: </a:t>
            </a:r>
            <a:r>
              <a:rPr lang="en-US" b="1" dirty="0">
                <a:solidFill>
                  <a:schemeClr val="tx1">
                    <a:lumMod val="85000"/>
                    <a:lumOff val="15000"/>
                  </a:schemeClr>
                </a:solidFill>
                <a:latin typeface="Anago Book" panose="02000000000000000000" pitchFamily="50" charset="0"/>
                <a:cs typeface="Poppins" panose="00000500000000000000" pitchFamily="50" charset="0"/>
              </a:rPr>
              <a:t>Beginners &amp; Students </a:t>
            </a:r>
          </a:p>
          <a:p>
            <a:pPr lvl="0">
              <a:lnSpc>
                <a:spcPct val="150000"/>
              </a:lnSpc>
            </a:pPr>
            <a:r>
              <a:rPr lang="en-US" b="1" dirty="0">
                <a:solidFill>
                  <a:schemeClr val="bg2">
                    <a:lumMod val="50000"/>
                  </a:schemeClr>
                </a:solidFill>
                <a:latin typeface="Anago Book" panose="02000000000000000000" pitchFamily="50" charset="0"/>
                <a:cs typeface="Poppins" panose="00000500000000000000" pitchFamily="50" charset="0"/>
              </a:rPr>
              <a:t>Fee: </a:t>
            </a:r>
            <a:r>
              <a:rPr lang="en-US" b="1" dirty="0">
                <a:solidFill>
                  <a:schemeClr val="tx1">
                    <a:lumMod val="85000"/>
                    <a:lumOff val="15000"/>
                  </a:schemeClr>
                </a:solidFill>
                <a:latin typeface="Anago Book" panose="02000000000000000000" pitchFamily="50" charset="0"/>
                <a:cs typeface="Poppins" panose="00000500000000000000" pitchFamily="50" charset="0"/>
              </a:rPr>
              <a:t>₹5,000 + 18% (GST) = ₹5,900/-</a:t>
            </a:r>
          </a:p>
        </p:txBody>
      </p:sp>
      <p:sp>
        <p:nvSpPr>
          <p:cNvPr id="17" name="Rectangle: Rounded Corners 16">
            <a:extLst>
              <a:ext uri="{FF2B5EF4-FFF2-40B4-BE49-F238E27FC236}">
                <a16:creationId xmlns:a16="http://schemas.microsoft.com/office/drawing/2014/main" id="{E11E4609-1397-F519-C240-46774BCAB84E}"/>
              </a:ext>
            </a:extLst>
          </p:cNvPr>
          <p:cNvSpPr/>
          <p:nvPr/>
        </p:nvSpPr>
        <p:spPr>
          <a:xfrm>
            <a:off x="545103" y="3654829"/>
            <a:ext cx="4962803" cy="1438382"/>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214A13D-199A-C65E-F686-A84489A05BE2}"/>
              </a:ext>
            </a:extLst>
          </p:cNvPr>
          <p:cNvSpPr/>
          <p:nvPr/>
        </p:nvSpPr>
        <p:spPr>
          <a:xfrm>
            <a:off x="581919" y="3654829"/>
            <a:ext cx="4962803" cy="1438382"/>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25B55DB-3D21-2158-FB92-2FE58F3C7060}"/>
              </a:ext>
            </a:extLst>
          </p:cNvPr>
          <p:cNvSpPr txBox="1"/>
          <p:nvPr/>
        </p:nvSpPr>
        <p:spPr>
          <a:xfrm>
            <a:off x="631448" y="3923897"/>
            <a:ext cx="4863743" cy="900246"/>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Outcome:  </a:t>
            </a:r>
            <a:r>
              <a:rPr lang="en-US" sz="1200" i="1" dirty="0">
                <a:solidFill>
                  <a:schemeClr val="tx1">
                    <a:lumMod val="85000"/>
                    <a:lumOff val="15000"/>
                  </a:schemeClr>
                </a:solidFill>
                <a:latin typeface="Poppins" panose="00000500000000000000" pitchFamily="50" charset="0"/>
                <a:cs typeface="Poppins" panose="00000500000000000000" pitchFamily="50" charset="0"/>
              </a:rPr>
              <a:t>Learners gain essential stock market skills to analyse trends, evaluate companies, and make informed investment decisions</a:t>
            </a:r>
            <a:r>
              <a:rPr lang="en-US" sz="1200" i="1" dirty="0">
                <a:solidFill>
                  <a:schemeClr val="bg1"/>
                </a:solidFill>
                <a:latin typeface="Poppins" panose="00000500000000000000" pitchFamily="50" charset="0"/>
                <a:cs typeface="Poppins" panose="00000500000000000000" pitchFamily="50" charset="0"/>
              </a:rPr>
              <a:t>.</a:t>
            </a:r>
          </a:p>
        </p:txBody>
      </p:sp>
      <p:sp>
        <p:nvSpPr>
          <p:cNvPr id="21" name="Google Shape;177;p19">
            <a:extLst>
              <a:ext uri="{FF2B5EF4-FFF2-40B4-BE49-F238E27FC236}">
                <a16:creationId xmlns:a16="http://schemas.microsoft.com/office/drawing/2014/main" id="{CF55141C-7B53-4E22-3741-AE307DAD7C6B}"/>
              </a:ext>
            </a:extLst>
          </p:cNvPr>
          <p:cNvSpPr txBox="1"/>
          <p:nvPr/>
        </p:nvSpPr>
        <p:spPr>
          <a:xfrm>
            <a:off x="6725921" y="1374144"/>
            <a:ext cx="264411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Course Overview</a:t>
            </a:r>
            <a:endParaRPr lang="en-US" sz="1600" dirty="0">
              <a:solidFill>
                <a:srgbClr val="17375E"/>
              </a:solidFill>
              <a:latin typeface="Anago Bold Italic" panose="02000504000000020004" pitchFamily="50" charset="0"/>
            </a:endParaRPr>
          </a:p>
        </p:txBody>
      </p:sp>
      <p:cxnSp>
        <p:nvCxnSpPr>
          <p:cNvPr id="22" name="Straight Connector 21">
            <a:extLst>
              <a:ext uri="{FF2B5EF4-FFF2-40B4-BE49-F238E27FC236}">
                <a16:creationId xmlns:a16="http://schemas.microsoft.com/office/drawing/2014/main" id="{6B5B02E1-0A59-AB23-9B23-B20D4742268D}"/>
              </a:ext>
            </a:extLst>
          </p:cNvPr>
          <p:cNvCxnSpPr>
            <a:cxnSpLocks/>
          </p:cNvCxnSpPr>
          <p:nvPr/>
        </p:nvCxnSpPr>
        <p:spPr>
          <a:xfrm>
            <a:off x="6725921" y="1854942"/>
            <a:ext cx="2479724"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9024289-B64A-A8FF-A6A6-0818DFE87A55}"/>
              </a:ext>
            </a:extLst>
          </p:cNvPr>
          <p:cNvSpPr txBox="1"/>
          <p:nvPr/>
        </p:nvSpPr>
        <p:spPr>
          <a:xfrm>
            <a:off x="6725921" y="2162775"/>
            <a:ext cx="3281309" cy="3384581"/>
          </a:xfrm>
          <a:prstGeom prst="rect">
            <a:avLst/>
          </a:prstGeom>
          <a:noFill/>
        </p:spPr>
        <p:txBody>
          <a:bodyPr wrap="square">
            <a:spAutoFit/>
          </a:bodyPr>
          <a:lstStyle/>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Market Basics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Trading Mechanics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Session Orders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Trend Analysis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Corporate Actions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Financial Metrics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IPO Insights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Sector Analysis</a:t>
            </a:r>
          </a:p>
          <a:p>
            <a:pPr marL="285750" lvl="0" indent="-285750">
              <a:lnSpc>
                <a:spcPct val="150000"/>
              </a:lnSpc>
              <a:buFont typeface="Wingdings" panose="05000000000000000000" pitchFamily="2" charset="2"/>
              <a:buChar char="ü"/>
            </a:pPr>
            <a:r>
              <a:rPr lang="en-US" sz="1600" dirty="0">
                <a:solidFill>
                  <a:schemeClr val="tx1">
                    <a:lumMod val="85000"/>
                    <a:lumOff val="15000"/>
                  </a:schemeClr>
                </a:solidFill>
                <a:latin typeface="Anago Book" panose="02000000000000000000" pitchFamily="50" charset="0"/>
                <a:cs typeface="Poppins" panose="00000500000000000000" pitchFamily="50" charset="0"/>
              </a:rPr>
              <a:t>Taxation Compliance</a:t>
            </a:r>
          </a:p>
        </p:txBody>
      </p:sp>
      <p:pic>
        <p:nvPicPr>
          <p:cNvPr id="25" name="Picture 24" descr="A yellow triangle with black background&#10;&#10;AI-generated content may be incorrect.">
            <a:extLst>
              <a:ext uri="{FF2B5EF4-FFF2-40B4-BE49-F238E27FC236}">
                <a16:creationId xmlns:a16="http://schemas.microsoft.com/office/drawing/2014/main" id="{47BF1352-5CE0-D5B3-896A-4B7956618497}"/>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104616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DDCE1F32-0738-BB45-9BE5-6C422D0CB883}"/>
            </a:ext>
          </a:extLst>
        </p:cNvPr>
        <p:cNvGrpSpPr/>
        <p:nvPr/>
      </p:nvGrpSpPr>
      <p:grpSpPr>
        <a:xfrm>
          <a:off x="0" y="0"/>
          <a:ext cx="0" cy="0"/>
          <a:chOff x="0" y="0"/>
          <a:chExt cx="0" cy="0"/>
        </a:xfrm>
      </p:grpSpPr>
      <p:pic>
        <p:nvPicPr>
          <p:cNvPr id="172" name="Google Shape;172;p19" descr="image.png">
            <a:extLst>
              <a:ext uri="{FF2B5EF4-FFF2-40B4-BE49-F238E27FC236}">
                <a16:creationId xmlns:a16="http://schemas.microsoft.com/office/drawing/2014/main" id="{0920C114-8760-15C3-4E2A-38C982E9721A}"/>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188" name="Google Shape;188;p19">
            <a:extLst>
              <a:ext uri="{FF2B5EF4-FFF2-40B4-BE49-F238E27FC236}">
                <a16:creationId xmlns:a16="http://schemas.microsoft.com/office/drawing/2014/main" id="{F66C096B-3232-C0CE-7AF9-E6C12451D226}"/>
              </a:ext>
            </a:extLst>
          </p:cNvPr>
          <p:cNvSpPr txBox="1"/>
          <p:nvPr/>
        </p:nvSpPr>
        <p:spPr>
          <a:xfrm>
            <a:off x="439037" y="218472"/>
            <a:ext cx="8530302"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i="0" u="none" strike="noStrike" cap="none" dirty="0">
                <a:solidFill>
                  <a:srgbClr val="17375E"/>
                </a:solidFill>
                <a:latin typeface="Anago Bold Italic" panose="02000504000000020004" pitchFamily="50" charset="0"/>
                <a:ea typeface="Playfair Display"/>
                <a:cs typeface="Playfair Display"/>
                <a:sym typeface="Playfair Display"/>
              </a:rPr>
              <a:t>Course 2: Certificate in Currency Market (CCM)</a:t>
            </a:r>
            <a:endParaRPr sz="1000" dirty="0">
              <a:solidFill>
                <a:srgbClr val="17375E"/>
              </a:solidFill>
              <a:latin typeface="Anago Bold Italic" panose="02000504000000020004" pitchFamily="50" charset="0"/>
            </a:endParaRPr>
          </a:p>
        </p:txBody>
      </p:sp>
      <p:sp>
        <p:nvSpPr>
          <p:cNvPr id="189" name="Google Shape;189;p19">
            <a:extLst>
              <a:ext uri="{FF2B5EF4-FFF2-40B4-BE49-F238E27FC236}">
                <a16:creationId xmlns:a16="http://schemas.microsoft.com/office/drawing/2014/main" id="{354475F2-8C74-36C2-86C3-EE90403C548C}"/>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4521F1B3-957C-1E02-12BD-C993F27DD971}"/>
              </a:ext>
            </a:extLst>
          </p:cNvPr>
          <p:cNvSpPr/>
          <p:nvPr/>
        </p:nvSpPr>
        <p:spPr>
          <a:xfrm>
            <a:off x="295199" y="1130157"/>
            <a:ext cx="5499426" cy="5427752"/>
          </a:xfrm>
          <a:prstGeom prst="roundRect">
            <a:avLst>
              <a:gd name="adj" fmla="val 5310"/>
            </a:avLst>
          </a:prstGeom>
          <a:solidFill>
            <a:schemeClr val="bg1">
              <a:lumMod val="95000"/>
            </a:schemeClr>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0022C460-E30B-C666-C929-0BDD5982F383}"/>
              </a:ext>
            </a:extLst>
          </p:cNvPr>
          <p:cNvSpPr/>
          <p:nvPr/>
        </p:nvSpPr>
        <p:spPr>
          <a:xfrm>
            <a:off x="6397377" y="1130157"/>
            <a:ext cx="5499426" cy="5427752"/>
          </a:xfrm>
          <a:prstGeom prst="roundRect">
            <a:avLst>
              <a:gd name="adj" fmla="val 5310"/>
            </a:avLst>
          </a:prstGeom>
          <a:solidFill>
            <a:schemeClr val="bg1">
              <a:lumMod val="95000"/>
            </a:schemeClr>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Google Shape;177;p19">
            <a:extLst>
              <a:ext uri="{FF2B5EF4-FFF2-40B4-BE49-F238E27FC236}">
                <a16:creationId xmlns:a16="http://schemas.microsoft.com/office/drawing/2014/main" id="{335B79A1-FC60-CFBC-0C4F-211C34279A73}"/>
              </a:ext>
            </a:extLst>
          </p:cNvPr>
          <p:cNvSpPr txBox="1"/>
          <p:nvPr/>
        </p:nvSpPr>
        <p:spPr>
          <a:xfrm>
            <a:off x="581919" y="1374144"/>
            <a:ext cx="165354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Key Details</a:t>
            </a:r>
            <a:endParaRPr lang="en-US" sz="1600" dirty="0">
              <a:solidFill>
                <a:srgbClr val="17375E"/>
              </a:solidFill>
              <a:latin typeface="Anago Bold Italic" panose="02000504000000020004" pitchFamily="50" charset="0"/>
            </a:endParaRPr>
          </a:p>
        </p:txBody>
      </p:sp>
      <p:cxnSp>
        <p:nvCxnSpPr>
          <p:cNvPr id="13" name="Straight Connector 12">
            <a:extLst>
              <a:ext uri="{FF2B5EF4-FFF2-40B4-BE49-F238E27FC236}">
                <a16:creationId xmlns:a16="http://schemas.microsoft.com/office/drawing/2014/main" id="{B5854A5C-7C6C-3F16-F1FD-0B37FA264320}"/>
              </a:ext>
            </a:extLst>
          </p:cNvPr>
          <p:cNvCxnSpPr>
            <a:cxnSpLocks/>
          </p:cNvCxnSpPr>
          <p:nvPr/>
        </p:nvCxnSpPr>
        <p:spPr>
          <a:xfrm>
            <a:off x="581919" y="1854942"/>
            <a:ext cx="1584960"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DAFE55-5671-E8A1-1074-75ECB3A00B47}"/>
              </a:ext>
            </a:extLst>
          </p:cNvPr>
          <p:cNvSpPr txBox="1"/>
          <p:nvPr/>
        </p:nvSpPr>
        <p:spPr>
          <a:xfrm>
            <a:off x="581919" y="2044402"/>
            <a:ext cx="3281309" cy="1034899"/>
          </a:xfrm>
          <a:prstGeom prst="rect">
            <a:avLst/>
          </a:prstGeom>
          <a:noFill/>
        </p:spPr>
        <p:txBody>
          <a:bodyPr wrap="square">
            <a:spAutoFit/>
          </a:bodyPr>
          <a:lstStyle/>
          <a:p>
            <a:pPr lvl="0">
              <a:lnSpc>
                <a:spcPct val="150000"/>
              </a:lnSpc>
            </a:pPr>
            <a:r>
              <a:rPr lang="en-US" b="1" dirty="0">
                <a:solidFill>
                  <a:srgbClr val="17375E"/>
                </a:solidFill>
                <a:latin typeface="Anago Book" panose="02000000000000000000" pitchFamily="50" charset="0"/>
                <a:cs typeface="Poppins" panose="00000500000000000000" pitchFamily="50" charset="0"/>
              </a:rPr>
              <a:t>Duration: </a:t>
            </a:r>
            <a:r>
              <a:rPr lang="en-US" b="1" dirty="0">
                <a:solidFill>
                  <a:schemeClr val="tx1"/>
                </a:solidFill>
                <a:latin typeface="Anago Book" panose="02000000000000000000" pitchFamily="50" charset="0"/>
                <a:cs typeface="Poppins" panose="00000500000000000000" pitchFamily="50" charset="0"/>
              </a:rPr>
              <a:t>12 Months </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Ideal For: </a:t>
            </a:r>
            <a:r>
              <a:rPr lang="en-US" b="1" dirty="0">
                <a:solidFill>
                  <a:schemeClr val="tx1"/>
                </a:solidFill>
                <a:latin typeface="Anago Book" panose="02000000000000000000" pitchFamily="50" charset="0"/>
                <a:cs typeface="Poppins" panose="00000500000000000000" pitchFamily="50" charset="0"/>
              </a:rPr>
              <a:t>Beginners &amp; Students </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Fee: </a:t>
            </a:r>
            <a:r>
              <a:rPr lang="en-US" b="1" dirty="0">
                <a:solidFill>
                  <a:schemeClr val="tx1">
                    <a:lumMod val="95000"/>
                    <a:lumOff val="5000"/>
                  </a:schemeClr>
                </a:solidFill>
                <a:latin typeface="Anago Book" panose="02000000000000000000" pitchFamily="50" charset="0"/>
                <a:cs typeface="Poppins" panose="00000500000000000000" pitchFamily="50" charset="0"/>
              </a:rPr>
              <a:t>₹12,500 + 18% (GST) = ₹14,750/- </a:t>
            </a:r>
          </a:p>
        </p:txBody>
      </p:sp>
      <p:sp>
        <p:nvSpPr>
          <p:cNvPr id="17" name="Rectangle: Rounded Corners 16">
            <a:extLst>
              <a:ext uri="{FF2B5EF4-FFF2-40B4-BE49-F238E27FC236}">
                <a16:creationId xmlns:a16="http://schemas.microsoft.com/office/drawing/2014/main" id="{EE3D17F4-3D49-8423-C74A-AC22C37F2436}"/>
              </a:ext>
            </a:extLst>
          </p:cNvPr>
          <p:cNvSpPr/>
          <p:nvPr/>
        </p:nvSpPr>
        <p:spPr>
          <a:xfrm>
            <a:off x="545103" y="3654829"/>
            <a:ext cx="4962803" cy="1224357"/>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F31F285-D23D-083E-CFFA-5D1CBB625FD7}"/>
              </a:ext>
            </a:extLst>
          </p:cNvPr>
          <p:cNvSpPr/>
          <p:nvPr/>
        </p:nvSpPr>
        <p:spPr>
          <a:xfrm>
            <a:off x="581919" y="3654829"/>
            <a:ext cx="4962803" cy="122435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3C8D9C1-4AB3-8D4A-7721-80F0EEF88FB5}"/>
              </a:ext>
            </a:extLst>
          </p:cNvPr>
          <p:cNvSpPr txBox="1"/>
          <p:nvPr/>
        </p:nvSpPr>
        <p:spPr>
          <a:xfrm>
            <a:off x="613041" y="3722086"/>
            <a:ext cx="4863743" cy="900246"/>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Outcome:  </a:t>
            </a:r>
            <a:r>
              <a:rPr lang="en-US" sz="1200" i="1" dirty="0">
                <a:solidFill>
                  <a:schemeClr val="tx1">
                    <a:lumMod val="85000"/>
                    <a:lumOff val="15000"/>
                  </a:schemeClr>
                </a:solidFill>
                <a:latin typeface="Poppins" panose="00000500000000000000" pitchFamily="50" charset="0"/>
                <a:cs typeface="Poppins" panose="00000500000000000000" pitchFamily="50" charset="0"/>
              </a:rPr>
              <a:t>Learners gain foundational Forex trading skills to analyse markets, execute trades on MT5, and manage risk with confidence.</a:t>
            </a:r>
          </a:p>
        </p:txBody>
      </p:sp>
      <p:sp>
        <p:nvSpPr>
          <p:cNvPr id="21" name="Google Shape;177;p19">
            <a:extLst>
              <a:ext uri="{FF2B5EF4-FFF2-40B4-BE49-F238E27FC236}">
                <a16:creationId xmlns:a16="http://schemas.microsoft.com/office/drawing/2014/main" id="{5EC0DF34-0B9D-A966-6BE9-73C5836FDAE5}"/>
              </a:ext>
            </a:extLst>
          </p:cNvPr>
          <p:cNvSpPr txBox="1"/>
          <p:nvPr/>
        </p:nvSpPr>
        <p:spPr>
          <a:xfrm>
            <a:off x="6725921" y="1374144"/>
            <a:ext cx="264411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Course Overview</a:t>
            </a:r>
            <a:endParaRPr lang="en-US" sz="1600" dirty="0">
              <a:solidFill>
                <a:srgbClr val="17375E"/>
              </a:solidFill>
              <a:latin typeface="Anago Bold Italic" panose="02000504000000020004" pitchFamily="50" charset="0"/>
            </a:endParaRPr>
          </a:p>
        </p:txBody>
      </p:sp>
      <p:cxnSp>
        <p:nvCxnSpPr>
          <p:cNvPr id="22" name="Straight Connector 21">
            <a:extLst>
              <a:ext uri="{FF2B5EF4-FFF2-40B4-BE49-F238E27FC236}">
                <a16:creationId xmlns:a16="http://schemas.microsoft.com/office/drawing/2014/main" id="{BB9E016A-8C62-3AFF-0451-E443C8E6AF32}"/>
              </a:ext>
            </a:extLst>
          </p:cNvPr>
          <p:cNvCxnSpPr>
            <a:cxnSpLocks/>
          </p:cNvCxnSpPr>
          <p:nvPr/>
        </p:nvCxnSpPr>
        <p:spPr>
          <a:xfrm>
            <a:off x="6725921" y="1854942"/>
            <a:ext cx="2479724"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DEE770-4722-D867-40EA-CF22C1D73E95}"/>
              </a:ext>
            </a:extLst>
          </p:cNvPr>
          <p:cNvSpPr txBox="1"/>
          <p:nvPr/>
        </p:nvSpPr>
        <p:spPr>
          <a:xfrm>
            <a:off x="6725921" y="2162775"/>
            <a:ext cx="3281309" cy="3753913"/>
          </a:xfrm>
          <a:prstGeom prst="rect">
            <a:avLst/>
          </a:prstGeom>
          <a:noFill/>
        </p:spPr>
        <p:txBody>
          <a:bodyPr wrap="square">
            <a:spAutoFit/>
          </a:bodyPr>
          <a:lstStyle/>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Forex Fundamentals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Market Mechanics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MT5 Overview</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Fundamental Analysis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Technical Analysis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Candlestick Patterns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Trading Strategies</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Risk Psychology</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Trading Plan</a:t>
            </a:r>
          </a:p>
          <a:p>
            <a:pPr marL="285750" lvl="0" indent="-285750">
              <a:lnSpc>
                <a:spcPct val="150000"/>
              </a:lnSpc>
              <a:buFont typeface="Wingdings" panose="05000000000000000000" pitchFamily="2" charset="2"/>
              <a:buChar char="ü"/>
            </a:pPr>
            <a:r>
              <a:rPr lang="en-US" sz="1600" dirty="0">
                <a:solidFill>
                  <a:schemeClr val="tx1">
                    <a:lumMod val="95000"/>
                    <a:lumOff val="5000"/>
                  </a:schemeClr>
                </a:solidFill>
                <a:latin typeface="Anago Book" panose="02000000000000000000" pitchFamily="50" charset="0"/>
                <a:cs typeface="Poppins" panose="00000500000000000000" pitchFamily="50" charset="0"/>
              </a:rPr>
              <a:t>Career Development</a:t>
            </a:r>
          </a:p>
        </p:txBody>
      </p:sp>
      <p:pic>
        <p:nvPicPr>
          <p:cNvPr id="2" name="Picture 1" descr="A yellow triangle with black background&#10;&#10;AI-generated content may be incorrect.">
            <a:extLst>
              <a:ext uri="{FF2B5EF4-FFF2-40B4-BE49-F238E27FC236}">
                <a16:creationId xmlns:a16="http://schemas.microsoft.com/office/drawing/2014/main" id="{A7F887AE-5773-9C23-6296-4B8CA769B645}"/>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827874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8F028461-84CE-0001-2C5B-7623A4385D76}"/>
            </a:ext>
          </a:extLst>
        </p:cNvPr>
        <p:cNvGrpSpPr/>
        <p:nvPr/>
      </p:nvGrpSpPr>
      <p:grpSpPr>
        <a:xfrm>
          <a:off x="0" y="0"/>
          <a:ext cx="0" cy="0"/>
          <a:chOff x="0" y="0"/>
          <a:chExt cx="0" cy="0"/>
        </a:xfrm>
      </p:grpSpPr>
      <p:pic>
        <p:nvPicPr>
          <p:cNvPr id="172" name="Google Shape;172;p19" descr="image.png">
            <a:extLst>
              <a:ext uri="{FF2B5EF4-FFF2-40B4-BE49-F238E27FC236}">
                <a16:creationId xmlns:a16="http://schemas.microsoft.com/office/drawing/2014/main" id="{B652015B-E07B-6696-94E4-FE2F69187440}"/>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188" name="Google Shape;188;p19">
            <a:extLst>
              <a:ext uri="{FF2B5EF4-FFF2-40B4-BE49-F238E27FC236}">
                <a16:creationId xmlns:a16="http://schemas.microsoft.com/office/drawing/2014/main" id="{77B20AF2-6ACA-2941-B93A-BEE81C175487}"/>
              </a:ext>
            </a:extLst>
          </p:cNvPr>
          <p:cNvSpPr txBox="1"/>
          <p:nvPr/>
        </p:nvSpPr>
        <p:spPr>
          <a:xfrm>
            <a:off x="439037" y="218472"/>
            <a:ext cx="8530302"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i="0" u="none" strike="noStrike" cap="none">
                <a:solidFill>
                  <a:srgbClr val="17375E"/>
                </a:solidFill>
                <a:latin typeface="Anago Bold Italic" panose="02000504000000020004" pitchFamily="50" charset="0"/>
                <a:ea typeface="Playfair Display"/>
                <a:cs typeface="Playfair Display"/>
                <a:sym typeface="Playfair Display"/>
              </a:rPr>
              <a:t>Course 3: </a:t>
            </a:r>
            <a:r>
              <a:rPr lang="it-IT" sz="2800" b="1" i="0" u="none" strike="noStrike" cap="none">
                <a:solidFill>
                  <a:srgbClr val="17375E"/>
                </a:solidFill>
                <a:latin typeface="Anago Bold Italic" panose="02000504000000020004" pitchFamily="50" charset="0"/>
                <a:ea typeface="Playfair Display"/>
                <a:cs typeface="Playfair Display"/>
                <a:sym typeface="Playfair Display"/>
              </a:rPr>
              <a:t>Certificate in Professional Trading (CPT)</a:t>
            </a:r>
            <a:endParaRPr sz="1000" dirty="0">
              <a:solidFill>
                <a:srgbClr val="17375E"/>
              </a:solidFill>
              <a:latin typeface="Anago Bold Italic" panose="02000504000000020004" pitchFamily="50" charset="0"/>
            </a:endParaRPr>
          </a:p>
        </p:txBody>
      </p:sp>
      <p:sp>
        <p:nvSpPr>
          <p:cNvPr id="189" name="Google Shape;189;p19">
            <a:extLst>
              <a:ext uri="{FF2B5EF4-FFF2-40B4-BE49-F238E27FC236}">
                <a16:creationId xmlns:a16="http://schemas.microsoft.com/office/drawing/2014/main" id="{9F6C81B0-8CBE-41E4-6CF7-0C170DD9B894}"/>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C555D374-AA4E-74B9-826B-79CAEA9C2A1E}"/>
              </a:ext>
            </a:extLst>
          </p:cNvPr>
          <p:cNvSpPr/>
          <p:nvPr/>
        </p:nvSpPr>
        <p:spPr>
          <a:xfrm>
            <a:off x="295199" y="1130157"/>
            <a:ext cx="5499426" cy="5427752"/>
          </a:xfrm>
          <a:prstGeom prst="roundRect">
            <a:avLst>
              <a:gd name="adj" fmla="val 531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6A031A87-F706-A210-812F-AEFD1EE9DE08}"/>
              </a:ext>
            </a:extLst>
          </p:cNvPr>
          <p:cNvSpPr/>
          <p:nvPr/>
        </p:nvSpPr>
        <p:spPr>
          <a:xfrm>
            <a:off x="6397377" y="1130157"/>
            <a:ext cx="5499426" cy="5427752"/>
          </a:xfrm>
          <a:prstGeom prst="roundRect">
            <a:avLst>
              <a:gd name="adj" fmla="val 531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Google Shape;177;p19">
            <a:extLst>
              <a:ext uri="{FF2B5EF4-FFF2-40B4-BE49-F238E27FC236}">
                <a16:creationId xmlns:a16="http://schemas.microsoft.com/office/drawing/2014/main" id="{EF797614-83CB-D330-5AC0-68B5D4429228}"/>
              </a:ext>
            </a:extLst>
          </p:cNvPr>
          <p:cNvSpPr txBox="1"/>
          <p:nvPr/>
        </p:nvSpPr>
        <p:spPr>
          <a:xfrm>
            <a:off x="581919" y="1374144"/>
            <a:ext cx="165354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Key Details</a:t>
            </a:r>
            <a:endParaRPr lang="en-US" sz="1600" dirty="0">
              <a:solidFill>
                <a:srgbClr val="17375E"/>
              </a:solidFill>
              <a:latin typeface="Anago Bold Italic" panose="02000504000000020004" pitchFamily="50" charset="0"/>
            </a:endParaRPr>
          </a:p>
        </p:txBody>
      </p:sp>
      <p:cxnSp>
        <p:nvCxnSpPr>
          <p:cNvPr id="13" name="Straight Connector 12">
            <a:extLst>
              <a:ext uri="{FF2B5EF4-FFF2-40B4-BE49-F238E27FC236}">
                <a16:creationId xmlns:a16="http://schemas.microsoft.com/office/drawing/2014/main" id="{85B210D2-7EC8-EA5B-380A-6BC244F008C4}"/>
              </a:ext>
            </a:extLst>
          </p:cNvPr>
          <p:cNvCxnSpPr>
            <a:cxnSpLocks/>
          </p:cNvCxnSpPr>
          <p:nvPr/>
        </p:nvCxnSpPr>
        <p:spPr>
          <a:xfrm>
            <a:off x="581919" y="1854942"/>
            <a:ext cx="1584960"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A16F279-D33D-CB75-B8E6-FC9151192B35}"/>
              </a:ext>
            </a:extLst>
          </p:cNvPr>
          <p:cNvSpPr txBox="1"/>
          <p:nvPr/>
        </p:nvSpPr>
        <p:spPr>
          <a:xfrm>
            <a:off x="581919" y="2044402"/>
            <a:ext cx="4249161" cy="1034899"/>
          </a:xfrm>
          <a:prstGeom prst="rect">
            <a:avLst/>
          </a:prstGeom>
          <a:noFill/>
        </p:spPr>
        <p:txBody>
          <a:bodyPr wrap="square">
            <a:spAutoFit/>
          </a:bodyPr>
          <a:lstStyle/>
          <a:p>
            <a:pPr lvl="0">
              <a:lnSpc>
                <a:spcPct val="150000"/>
              </a:lnSpc>
            </a:pPr>
            <a:r>
              <a:rPr lang="en-US" b="1" dirty="0">
                <a:solidFill>
                  <a:srgbClr val="17375E"/>
                </a:solidFill>
                <a:latin typeface="Anago Book" panose="02000000000000000000" pitchFamily="50" charset="0"/>
                <a:cs typeface="Poppins" panose="00000500000000000000" pitchFamily="50" charset="0"/>
              </a:rPr>
              <a:t>Duration: </a:t>
            </a:r>
            <a:r>
              <a:rPr lang="en-US" b="1" dirty="0">
                <a:solidFill>
                  <a:schemeClr val="tx1"/>
                </a:solidFill>
                <a:latin typeface="Anago Book" panose="02000000000000000000" pitchFamily="50" charset="0"/>
                <a:cs typeface="Poppins" panose="00000500000000000000" pitchFamily="50" charset="0"/>
              </a:rPr>
              <a:t>12 Months </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Ideal For: </a:t>
            </a:r>
            <a:r>
              <a:rPr lang="en-US" b="1" dirty="0">
                <a:solidFill>
                  <a:schemeClr val="tx1"/>
                </a:solidFill>
                <a:latin typeface="Anago Book" panose="02000000000000000000" pitchFamily="50" charset="0"/>
                <a:cs typeface="Poppins" panose="00000500000000000000" pitchFamily="50" charset="0"/>
              </a:rPr>
              <a:t>Serious Learners &amp; Aspiring Traders</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Fee: </a:t>
            </a:r>
            <a:r>
              <a:rPr lang="en-US" b="1" dirty="0">
                <a:solidFill>
                  <a:schemeClr val="tx1"/>
                </a:solidFill>
                <a:latin typeface="Anago Book" panose="02000000000000000000" pitchFamily="50" charset="0"/>
                <a:cs typeface="Poppins" panose="00000500000000000000" pitchFamily="50" charset="0"/>
              </a:rPr>
              <a:t>₹25,000 + 18% (GST) = ₹29,500/- </a:t>
            </a:r>
          </a:p>
        </p:txBody>
      </p:sp>
      <p:sp>
        <p:nvSpPr>
          <p:cNvPr id="17" name="Rectangle: Rounded Corners 16">
            <a:extLst>
              <a:ext uri="{FF2B5EF4-FFF2-40B4-BE49-F238E27FC236}">
                <a16:creationId xmlns:a16="http://schemas.microsoft.com/office/drawing/2014/main" id="{5A7216C7-7983-9D2F-69FA-6A98BFA1EB0A}"/>
              </a:ext>
            </a:extLst>
          </p:cNvPr>
          <p:cNvSpPr/>
          <p:nvPr/>
        </p:nvSpPr>
        <p:spPr>
          <a:xfrm>
            <a:off x="545103" y="3654829"/>
            <a:ext cx="4962803"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285DE87-D4FA-0F4D-2524-FFC7DBFABAC4}"/>
              </a:ext>
            </a:extLst>
          </p:cNvPr>
          <p:cNvSpPr/>
          <p:nvPr/>
        </p:nvSpPr>
        <p:spPr>
          <a:xfrm>
            <a:off x="581919" y="3654829"/>
            <a:ext cx="4962803"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4E8EB1-3DE4-E9D6-0425-8B10974FD818}"/>
              </a:ext>
            </a:extLst>
          </p:cNvPr>
          <p:cNvSpPr txBox="1"/>
          <p:nvPr/>
        </p:nvSpPr>
        <p:spPr>
          <a:xfrm>
            <a:off x="613041" y="3722086"/>
            <a:ext cx="4863743" cy="1177245"/>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Outcome:  </a:t>
            </a:r>
            <a:r>
              <a:rPr lang="en-US" sz="1200" i="1" dirty="0">
                <a:solidFill>
                  <a:schemeClr val="tx1">
                    <a:lumMod val="85000"/>
                    <a:lumOff val="15000"/>
                  </a:schemeClr>
                </a:solidFill>
                <a:latin typeface="Poppins" panose="00000500000000000000" pitchFamily="50" charset="0"/>
                <a:cs typeface="Poppins" panose="00000500000000000000" pitchFamily="50" charset="0"/>
              </a:rPr>
              <a:t>Learners gain skills to trade the Currency Market professionally by mastering institutional Smart Money Concepts (SMC) and Advanced Price Action for high-probability, low-risk execution.</a:t>
            </a:r>
          </a:p>
        </p:txBody>
      </p:sp>
      <p:sp>
        <p:nvSpPr>
          <p:cNvPr id="21" name="Google Shape;177;p19">
            <a:extLst>
              <a:ext uri="{FF2B5EF4-FFF2-40B4-BE49-F238E27FC236}">
                <a16:creationId xmlns:a16="http://schemas.microsoft.com/office/drawing/2014/main" id="{266FF1F2-AEDF-48E5-FB6B-978C1A68AD97}"/>
              </a:ext>
            </a:extLst>
          </p:cNvPr>
          <p:cNvSpPr txBox="1"/>
          <p:nvPr/>
        </p:nvSpPr>
        <p:spPr>
          <a:xfrm>
            <a:off x="6725921" y="1374144"/>
            <a:ext cx="264411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Course Overview</a:t>
            </a:r>
            <a:endParaRPr lang="en-US" sz="1600" dirty="0">
              <a:solidFill>
                <a:srgbClr val="17375E"/>
              </a:solidFill>
              <a:latin typeface="Anago Bold Italic" panose="02000504000000020004" pitchFamily="50" charset="0"/>
            </a:endParaRPr>
          </a:p>
        </p:txBody>
      </p:sp>
      <p:cxnSp>
        <p:nvCxnSpPr>
          <p:cNvPr id="22" name="Straight Connector 21">
            <a:extLst>
              <a:ext uri="{FF2B5EF4-FFF2-40B4-BE49-F238E27FC236}">
                <a16:creationId xmlns:a16="http://schemas.microsoft.com/office/drawing/2014/main" id="{8E93F754-0E1C-D9E9-660A-08356491BFDA}"/>
              </a:ext>
            </a:extLst>
          </p:cNvPr>
          <p:cNvCxnSpPr>
            <a:cxnSpLocks/>
          </p:cNvCxnSpPr>
          <p:nvPr/>
        </p:nvCxnSpPr>
        <p:spPr>
          <a:xfrm>
            <a:off x="6725921" y="1854942"/>
            <a:ext cx="2479724"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3293CC-8106-D0A1-B17C-D517FECB6E71}"/>
              </a:ext>
            </a:extLst>
          </p:cNvPr>
          <p:cNvSpPr txBox="1"/>
          <p:nvPr/>
        </p:nvSpPr>
        <p:spPr>
          <a:xfrm>
            <a:off x="6982776" y="2873633"/>
            <a:ext cx="3281309" cy="1169551"/>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Price Foundations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Market Structure</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Key Levels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Trade Execution</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Risk Psychology</a:t>
            </a:r>
          </a:p>
        </p:txBody>
      </p:sp>
      <p:sp>
        <p:nvSpPr>
          <p:cNvPr id="6" name="TextBox 5">
            <a:extLst>
              <a:ext uri="{FF2B5EF4-FFF2-40B4-BE49-F238E27FC236}">
                <a16:creationId xmlns:a16="http://schemas.microsoft.com/office/drawing/2014/main" id="{4359CE0E-83AB-02D2-3BD1-4BE7459050E3}"/>
              </a:ext>
            </a:extLst>
          </p:cNvPr>
          <p:cNvSpPr txBox="1"/>
          <p:nvPr/>
        </p:nvSpPr>
        <p:spPr>
          <a:xfrm>
            <a:off x="6878536" y="4771394"/>
            <a:ext cx="2469450" cy="1384995"/>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Institutional Logic</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Buy/Sell Zones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Market Direction</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Trend Continuation</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Trend Reversals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Structure Traps</a:t>
            </a:r>
          </a:p>
        </p:txBody>
      </p:sp>
      <p:sp>
        <p:nvSpPr>
          <p:cNvPr id="7" name="TextBox 6">
            <a:extLst>
              <a:ext uri="{FF2B5EF4-FFF2-40B4-BE49-F238E27FC236}">
                <a16:creationId xmlns:a16="http://schemas.microsoft.com/office/drawing/2014/main" id="{968D8EEC-7A60-6CFE-E443-4F358CC20D22}"/>
              </a:ext>
            </a:extLst>
          </p:cNvPr>
          <p:cNvSpPr txBox="1"/>
          <p:nvPr/>
        </p:nvSpPr>
        <p:spPr>
          <a:xfrm>
            <a:off x="9177447" y="4771394"/>
            <a:ext cx="2469450" cy="1384995"/>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Stop Targeting</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Price Inefficiencies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Entry Footprints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Refined Entries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Optimal Locations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Capital Mindset</a:t>
            </a:r>
          </a:p>
        </p:txBody>
      </p:sp>
      <p:sp>
        <p:nvSpPr>
          <p:cNvPr id="24" name="TextBox 23">
            <a:extLst>
              <a:ext uri="{FF2B5EF4-FFF2-40B4-BE49-F238E27FC236}">
                <a16:creationId xmlns:a16="http://schemas.microsoft.com/office/drawing/2014/main" id="{A62D8433-106D-B320-166D-CCDA5B7F73B3}"/>
              </a:ext>
            </a:extLst>
          </p:cNvPr>
          <p:cNvSpPr txBox="1"/>
          <p:nvPr/>
        </p:nvSpPr>
        <p:spPr>
          <a:xfrm>
            <a:off x="6725920" y="1870153"/>
            <a:ext cx="4740039"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PART 1 CERTIFICATE IN CURRENCY MARKET </a:t>
            </a:r>
          </a:p>
        </p:txBody>
      </p:sp>
      <p:sp>
        <p:nvSpPr>
          <p:cNvPr id="2" name="TextBox 1">
            <a:extLst>
              <a:ext uri="{FF2B5EF4-FFF2-40B4-BE49-F238E27FC236}">
                <a16:creationId xmlns:a16="http://schemas.microsoft.com/office/drawing/2014/main" id="{DBBDB9D6-49E3-DE89-1A82-11CCA20AA6CF}"/>
              </a:ext>
            </a:extLst>
          </p:cNvPr>
          <p:cNvSpPr txBox="1"/>
          <p:nvPr/>
        </p:nvSpPr>
        <p:spPr>
          <a:xfrm>
            <a:off x="6725920" y="2355418"/>
            <a:ext cx="4113315"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PART 2 ADVANCED PRICE ACTION</a:t>
            </a:r>
          </a:p>
        </p:txBody>
      </p:sp>
      <p:sp>
        <p:nvSpPr>
          <p:cNvPr id="4" name="TextBox 3">
            <a:extLst>
              <a:ext uri="{FF2B5EF4-FFF2-40B4-BE49-F238E27FC236}">
                <a16:creationId xmlns:a16="http://schemas.microsoft.com/office/drawing/2014/main" id="{96021A57-4DD8-364A-8ED1-6135A95ED7E5}"/>
              </a:ext>
            </a:extLst>
          </p:cNvPr>
          <p:cNvSpPr txBox="1"/>
          <p:nvPr/>
        </p:nvSpPr>
        <p:spPr>
          <a:xfrm>
            <a:off x="6725920" y="4257047"/>
            <a:ext cx="4113315"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PART 3 SMC MASTERY (SMART MONEY CONCEPTS)</a:t>
            </a:r>
          </a:p>
        </p:txBody>
      </p:sp>
      <p:pic>
        <p:nvPicPr>
          <p:cNvPr id="14" name="Picture 13" descr="A yellow triangle with black background&#10;&#10;AI-generated content may be incorrect.">
            <a:extLst>
              <a:ext uri="{FF2B5EF4-FFF2-40B4-BE49-F238E27FC236}">
                <a16:creationId xmlns:a16="http://schemas.microsoft.com/office/drawing/2014/main" id="{72038803-F590-5E24-8D6F-44605B74A509}"/>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27604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E0E77DFA-DBAA-44BF-15D2-6A824192815E}"/>
            </a:ext>
          </a:extLst>
        </p:cNvPr>
        <p:cNvGrpSpPr/>
        <p:nvPr/>
      </p:nvGrpSpPr>
      <p:grpSpPr>
        <a:xfrm>
          <a:off x="0" y="0"/>
          <a:ext cx="0" cy="0"/>
          <a:chOff x="0" y="0"/>
          <a:chExt cx="0" cy="0"/>
        </a:xfrm>
      </p:grpSpPr>
      <p:pic>
        <p:nvPicPr>
          <p:cNvPr id="172" name="Google Shape;172;p19" descr="image.png">
            <a:extLst>
              <a:ext uri="{FF2B5EF4-FFF2-40B4-BE49-F238E27FC236}">
                <a16:creationId xmlns:a16="http://schemas.microsoft.com/office/drawing/2014/main" id="{4AC18B47-042B-8255-51C1-30F84FC52972}"/>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188" name="Google Shape;188;p19">
            <a:extLst>
              <a:ext uri="{FF2B5EF4-FFF2-40B4-BE49-F238E27FC236}">
                <a16:creationId xmlns:a16="http://schemas.microsoft.com/office/drawing/2014/main" id="{59D198D5-67A5-4FCA-86A5-5F7CAB9DCF8A}"/>
              </a:ext>
            </a:extLst>
          </p:cNvPr>
          <p:cNvSpPr txBox="1"/>
          <p:nvPr/>
        </p:nvSpPr>
        <p:spPr>
          <a:xfrm>
            <a:off x="545103" y="300090"/>
            <a:ext cx="11530356"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Course 4: </a:t>
            </a:r>
            <a:r>
              <a:rPr lang="it-IT" sz="2000" b="1" i="0" u="none" strike="noStrike" cap="none" dirty="0">
                <a:solidFill>
                  <a:srgbClr val="17375E"/>
                </a:solidFill>
                <a:latin typeface="Anago Bold Italic" panose="02000504000000020004" pitchFamily="50" charset="0"/>
                <a:ea typeface="Playfair Display"/>
                <a:cs typeface="Playfair Display"/>
                <a:sym typeface="Playfair Display"/>
              </a:rPr>
              <a:t>Master in Financial Markets (MFM) – Master Forex, Stocks &amp; Trading Strategies</a:t>
            </a:r>
            <a:endParaRPr sz="800" dirty="0">
              <a:solidFill>
                <a:srgbClr val="17375E"/>
              </a:solidFill>
              <a:latin typeface="Anago Bold Italic" panose="02000504000000020004" pitchFamily="50" charset="0"/>
            </a:endParaRPr>
          </a:p>
        </p:txBody>
      </p:sp>
      <p:sp>
        <p:nvSpPr>
          <p:cNvPr id="189" name="Google Shape;189;p19">
            <a:extLst>
              <a:ext uri="{FF2B5EF4-FFF2-40B4-BE49-F238E27FC236}">
                <a16:creationId xmlns:a16="http://schemas.microsoft.com/office/drawing/2014/main" id="{117953D9-A28D-BE5F-8615-383967248AD4}"/>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9" name="Rectangle: Rounded Corners 178">
            <a:extLst>
              <a:ext uri="{FF2B5EF4-FFF2-40B4-BE49-F238E27FC236}">
                <a16:creationId xmlns:a16="http://schemas.microsoft.com/office/drawing/2014/main" id="{926A56DF-0292-CECA-F5B2-A3B1FC250FF6}"/>
              </a:ext>
            </a:extLst>
          </p:cNvPr>
          <p:cNvSpPr/>
          <p:nvPr/>
        </p:nvSpPr>
        <p:spPr>
          <a:xfrm>
            <a:off x="295198" y="1017733"/>
            <a:ext cx="11458437" cy="4418326"/>
          </a:xfrm>
          <a:prstGeom prst="roundRect">
            <a:avLst>
              <a:gd name="adj" fmla="val 296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1" name="Google Shape;177;p19">
            <a:extLst>
              <a:ext uri="{FF2B5EF4-FFF2-40B4-BE49-F238E27FC236}">
                <a16:creationId xmlns:a16="http://schemas.microsoft.com/office/drawing/2014/main" id="{A26995FE-1D11-69F4-977B-2489A58A381C}"/>
              </a:ext>
            </a:extLst>
          </p:cNvPr>
          <p:cNvSpPr txBox="1"/>
          <p:nvPr/>
        </p:nvSpPr>
        <p:spPr>
          <a:xfrm>
            <a:off x="545103" y="1138284"/>
            <a:ext cx="264411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Course Overview</a:t>
            </a:r>
            <a:endParaRPr lang="en-US" sz="1600" dirty="0">
              <a:solidFill>
                <a:srgbClr val="17375E"/>
              </a:solidFill>
              <a:latin typeface="Anago Bold Italic" panose="02000504000000020004" pitchFamily="50" charset="0"/>
            </a:endParaRPr>
          </a:p>
        </p:txBody>
      </p:sp>
      <p:cxnSp>
        <p:nvCxnSpPr>
          <p:cNvPr id="182" name="Straight Connector 181">
            <a:extLst>
              <a:ext uri="{FF2B5EF4-FFF2-40B4-BE49-F238E27FC236}">
                <a16:creationId xmlns:a16="http://schemas.microsoft.com/office/drawing/2014/main" id="{FF25829D-2AEB-8B15-3B87-3C73FFD310A4}"/>
              </a:ext>
            </a:extLst>
          </p:cNvPr>
          <p:cNvCxnSpPr>
            <a:cxnSpLocks/>
          </p:cNvCxnSpPr>
          <p:nvPr/>
        </p:nvCxnSpPr>
        <p:spPr>
          <a:xfrm>
            <a:off x="612741" y="1509784"/>
            <a:ext cx="2181829"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152F8D72-D96C-B16A-4146-AAE9EAD8F8C5}"/>
              </a:ext>
            </a:extLst>
          </p:cNvPr>
          <p:cNvSpPr txBox="1"/>
          <p:nvPr/>
        </p:nvSpPr>
        <p:spPr>
          <a:xfrm>
            <a:off x="377390" y="1642273"/>
            <a:ext cx="3281309" cy="738664"/>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Certificate in Stock Markets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Certificate in Currency Market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Certificate in Professional Trading</a:t>
            </a:r>
          </a:p>
        </p:txBody>
      </p:sp>
      <p:sp>
        <p:nvSpPr>
          <p:cNvPr id="185" name="TextBox 184">
            <a:extLst>
              <a:ext uri="{FF2B5EF4-FFF2-40B4-BE49-F238E27FC236}">
                <a16:creationId xmlns:a16="http://schemas.microsoft.com/office/drawing/2014/main" id="{A9956154-0578-78AC-8A7A-0E0DDA873E3C}"/>
              </a:ext>
            </a:extLst>
          </p:cNvPr>
          <p:cNvSpPr txBox="1"/>
          <p:nvPr/>
        </p:nvSpPr>
        <p:spPr>
          <a:xfrm>
            <a:off x="595801" y="2477087"/>
            <a:ext cx="2844486" cy="384464"/>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ASSESSMENT &amp; EVALUATION</a:t>
            </a:r>
          </a:p>
        </p:txBody>
      </p:sp>
      <p:sp>
        <p:nvSpPr>
          <p:cNvPr id="186" name="TextBox 185">
            <a:extLst>
              <a:ext uri="{FF2B5EF4-FFF2-40B4-BE49-F238E27FC236}">
                <a16:creationId xmlns:a16="http://schemas.microsoft.com/office/drawing/2014/main" id="{242AF099-135F-D5D7-9A56-325E26C4A5CE}"/>
              </a:ext>
            </a:extLst>
          </p:cNvPr>
          <p:cNvSpPr txBox="1"/>
          <p:nvPr/>
        </p:nvSpPr>
        <p:spPr>
          <a:xfrm>
            <a:off x="377390" y="2952865"/>
            <a:ext cx="3281309" cy="1169551"/>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Personality Test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Psychology Test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Market Experience</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behaviour Test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Target Return</a:t>
            </a:r>
          </a:p>
        </p:txBody>
      </p:sp>
      <p:sp>
        <p:nvSpPr>
          <p:cNvPr id="187" name="TextBox 186">
            <a:extLst>
              <a:ext uri="{FF2B5EF4-FFF2-40B4-BE49-F238E27FC236}">
                <a16:creationId xmlns:a16="http://schemas.microsoft.com/office/drawing/2014/main" id="{28E2FBE0-FEA4-379A-A675-26CEABD7547E}"/>
              </a:ext>
            </a:extLst>
          </p:cNvPr>
          <p:cNvSpPr txBox="1"/>
          <p:nvPr/>
        </p:nvSpPr>
        <p:spPr>
          <a:xfrm>
            <a:off x="664111" y="4142964"/>
            <a:ext cx="2294789"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MENTOR CONSULTATION</a:t>
            </a:r>
          </a:p>
        </p:txBody>
      </p:sp>
      <p:sp>
        <p:nvSpPr>
          <p:cNvPr id="190" name="TextBox 189">
            <a:extLst>
              <a:ext uri="{FF2B5EF4-FFF2-40B4-BE49-F238E27FC236}">
                <a16:creationId xmlns:a16="http://schemas.microsoft.com/office/drawing/2014/main" id="{C6A23608-23CE-53C4-ADC3-7C5DB0DC5FA5}"/>
              </a:ext>
            </a:extLst>
          </p:cNvPr>
          <p:cNvSpPr txBox="1"/>
          <p:nvPr/>
        </p:nvSpPr>
        <p:spPr>
          <a:xfrm>
            <a:off x="377390" y="4625477"/>
            <a:ext cx="3281309" cy="738664"/>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Trading Method</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Risk Assessment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Goal Planning</a:t>
            </a:r>
          </a:p>
        </p:txBody>
      </p:sp>
      <p:sp>
        <p:nvSpPr>
          <p:cNvPr id="191" name="TextBox 190">
            <a:extLst>
              <a:ext uri="{FF2B5EF4-FFF2-40B4-BE49-F238E27FC236}">
                <a16:creationId xmlns:a16="http://schemas.microsoft.com/office/drawing/2014/main" id="{8A93CA06-9021-BC1B-876A-B3CFBE4D261F}"/>
              </a:ext>
            </a:extLst>
          </p:cNvPr>
          <p:cNvSpPr txBox="1"/>
          <p:nvPr/>
        </p:nvSpPr>
        <p:spPr>
          <a:xfrm>
            <a:off x="4945650" y="1035429"/>
            <a:ext cx="2294789"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WINNER MINDSET</a:t>
            </a:r>
          </a:p>
        </p:txBody>
      </p:sp>
      <p:sp>
        <p:nvSpPr>
          <p:cNvPr id="192" name="TextBox 191">
            <a:extLst>
              <a:ext uri="{FF2B5EF4-FFF2-40B4-BE49-F238E27FC236}">
                <a16:creationId xmlns:a16="http://schemas.microsoft.com/office/drawing/2014/main" id="{9BC0F741-0FEE-2EB2-DAED-993487F2192D}"/>
              </a:ext>
            </a:extLst>
          </p:cNvPr>
          <p:cNvSpPr txBox="1"/>
          <p:nvPr/>
        </p:nvSpPr>
        <p:spPr>
          <a:xfrm>
            <a:off x="4867962" y="1466405"/>
            <a:ext cx="2450165" cy="954107"/>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Success Mindset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Emotion Control</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Greed Management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Action Timing</a:t>
            </a:r>
          </a:p>
        </p:txBody>
      </p:sp>
      <p:sp>
        <p:nvSpPr>
          <p:cNvPr id="193" name="TextBox 192">
            <a:extLst>
              <a:ext uri="{FF2B5EF4-FFF2-40B4-BE49-F238E27FC236}">
                <a16:creationId xmlns:a16="http://schemas.microsoft.com/office/drawing/2014/main" id="{1D4DCA54-2F55-DBED-321E-49E75AB1E282}"/>
              </a:ext>
            </a:extLst>
          </p:cNvPr>
          <p:cNvSpPr txBox="1"/>
          <p:nvPr/>
        </p:nvSpPr>
        <p:spPr>
          <a:xfrm>
            <a:off x="4945650" y="2448332"/>
            <a:ext cx="2294789"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PREMIUM DIGITAL ASSETS</a:t>
            </a:r>
          </a:p>
        </p:txBody>
      </p:sp>
      <p:sp>
        <p:nvSpPr>
          <p:cNvPr id="194" name="TextBox 193">
            <a:extLst>
              <a:ext uri="{FF2B5EF4-FFF2-40B4-BE49-F238E27FC236}">
                <a16:creationId xmlns:a16="http://schemas.microsoft.com/office/drawing/2014/main" id="{ED371F79-420D-ABE3-CC52-8FAC252725B3}"/>
              </a:ext>
            </a:extLst>
          </p:cNvPr>
          <p:cNvSpPr txBox="1"/>
          <p:nvPr/>
        </p:nvSpPr>
        <p:spPr>
          <a:xfrm>
            <a:off x="4867961" y="2863822"/>
            <a:ext cx="2450166" cy="954107"/>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Trading View Templates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Risk Calculators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Market Checklist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Analysis Reports</a:t>
            </a:r>
          </a:p>
        </p:txBody>
      </p:sp>
      <p:sp>
        <p:nvSpPr>
          <p:cNvPr id="195" name="TextBox 194">
            <a:extLst>
              <a:ext uri="{FF2B5EF4-FFF2-40B4-BE49-F238E27FC236}">
                <a16:creationId xmlns:a16="http://schemas.microsoft.com/office/drawing/2014/main" id="{66E0C08F-B058-F5D1-070F-69ABA5ADB101}"/>
              </a:ext>
            </a:extLst>
          </p:cNvPr>
          <p:cNvSpPr txBox="1"/>
          <p:nvPr/>
        </p:nvSpPr>
        <p:spPr>
          <a:xfrm>
            <a:off x="4945650" y="3845749"/>
            <a:ext cx="2294789"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EXCLUSIVE MEMBERSHIP</a:t>
            </a:r>
          </a:p>
        </p:txBody>
      </p:sp>
      <p:sp>
        <p:nvSpPr>
          <p:cNvPr id="196" name="TextBox 195">
            <a:extLst>
              <a:ext uri="{FF2B5EF4-FFF2-40B4-BE49-F238E27FC236}">
                <a16:creationId xmlns:a16="http://schemas.microsoft.com/office/drawing/2014/main" id="{E2FA925C-8F0C-74FA-1539-D215B114E7DB}"/>
              </a:ext>
            </a:extLst>
          </p:cNvPr>
          <p:cNvSpPr txBox="1"/>
          <p:nvPr/>
        </p:nvSpPr>
        <p:spPr>
          <a:xfrm>
            <a:off x="4867961" y="4261239"/>
            <a:ext cx="2450166" cy="1169551"/>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Offline Workshops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Wealth Sessions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1-on-1 Mentorship</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Signal Access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Account Credit Bonus</a:t>
            </a:r>
          </a:p>
        </p:txBody>
      </p:sp>
      <p:sp>
        <p:nvSpPr>
          <p:cNvPr id="197" name="TextBox 196">
            <a:extLst>
              <a:ext uri="{FF2B5EF4-FFF2-40B4-BE49-F238E27FC236}">
                <a16:creationId xmlns:a16="http://schemas.microsoft.com/office/drawing/2014/main" id="{904A0E81-A85E-E583-7DAE-32CC9CD1E355}"/>
              </a:ext>
            </a:extLst>
          </p:cNvPr>
          <p:cNvSpPr txBox="1"/>
          <p:nvPr/>
        </p:nvSpPr>
        <p:spPr>
          <a:xfrm>
            <a:off x="8924997" y="1041484"/>
            <a:ext cx="2828638" cy="387670"/>
          </a:xfrm>
          <a:prstGeom prst="rect">
            <a:avLst/>
          </a:prstGeom>
          <a:noFill/>
        </p:spPr>
        <p:txBody>
          <a:bodyPr wrap="square">
            <a:spAutoFit/>
          </a:bodyPr>
          <a:lstStyle/>
          <a:p>
            <a:pPr lvl="0">
              <a:lnSpc>
                <a:spcPct val="150000"/>
              </a:lnSpc>
            </a:pPr>
            <a:r>
              <a:rPr lang="en-US" b="1" dirty="0">
                <a:solidFill>
                  <a:schemeClr val="tx1">
                    <a:lumMod val="85000"/>
                    <a:lumOff val="15000"/>
                  </a:schemeClr>
                </a:solidFill>
                <a:latin typeface="Anago Bold Italic" panose="02000504000000020004" pitchFamily="50" charset="0"/>
                <a:cs typeface="Poppins" panose="00000500000000000000" pitchFamily="50" charset="0"/>
              </a:rPr>
              <a:t>ADDITIONAL PREMIUM BENEFITS</a:t>
            </a:r>
          </a:p>
        </p:txBody>
      </p:sp>
      <p:sp>
        <p:nvSpPr>
          <p:cNvPr id="198" name="TextBox 197">
            <a:extLst>
              <a:ext uri="{FF2B5EF4-FFF2-40B4-BE49-F238E27FC236}">
                <a16:creationId xmlns:a16="http://schemas.microsoft.com/office/drawing/2014/main" id="{62F9AC44-076A-01F1-F7AB-7838BCCBEC52}"/>
              </a:ext>
            </a:extLst>
          </p:cNvPr>
          <p:cNvSpPr txBox="1"/>
          <p:nvPr/>
        </p:nvSpPr>
        <p:spPr>
          <a:xfrm>
            <a:off x="8905682" y="1457531"/>
            <a:ext cx="3281309" cy="3754874"/>
          </a:xfrm>
          <a:prstGeom prst="rect">
            <a:avLst/>
          </a:prstGeom>
          <a:noFill/>
        </p:spPr>
        <p:txBody>
          <a:bodyPr wrap="square">
            <a:spAutoFit/>
          </a:bodyPr>
          <a:lstStyle/>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E-Books &amp; Study Materials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Recorded Sessions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Community Access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Cheat Sheets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Q&amp;A Sessions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Market Alerts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Mini-Webinars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Trading Journal</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Weekly Insights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Indicator Guides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Risk Worksheets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P&amp;L Trackers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Lifetime Updates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Priority Support</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Mobile Learning Access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Strategy Back tests</a:t>
            </a:r>
          </a:p>
          <a:p>
            <a:pPr marL="285750" lvl="0" indent="-285750">
              <a:buFont typeface="Wingdings" panose="05000000000000000000" pitchFamily="2" charset="2"/>
              <a:buChar char="ü"/>
            </a:pPr>
            <a:r>
              <a:rPr lang="en-US" dirty="0">
                <a:solidFill>
                  <a:schemeClr val="tx1"/>
                </a:solidFill>
                <a:latin typeface="Anago Book" panose="02000000000000000000" pitchFamily="50" charset="0"/>
                <a:cs typeface="Poppins" panose="00000500000000000000" pitchFamily="50" charset="0"/>
              </a:rPr>
              <a:t>Case Studies</a:t>
            </a:r>
          </a:p>
        </p:txBody>
      </p:sp>
      <p:sp>
        <p:nvSpPr>
          <p:cNvPr id="199" name="Rectangle: Rounded Corners 198">
            <a:extLst>
              <a:ext uri="{FF2B5EF4-FFF2-40B4-BE49-F238E27FC236}">
                <a16:creationId xmlns:a16="http://schemas.microsoft.com/office/drawing/2014/main" id="{373EBBF0-4C7A-7D80-5170-549DB506412B}"/>
              </a:ext>
            </a:extLst>
          </p:cNvPr>
          <p:cNvSpPr/>
          <p:nvPr/>
        </p:nvSpPr>
        <p:spPr>
          <a:xfrm>
            <a:off x="295199" y="5564737"/>
            <a:ext cx="11458437" cy="1125158"/>
          </a:xfrm>
          <a:prstGeom prst="roundRect">
            <a:avLst>
              <a:gd name="adj" fmla="val 531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0" name="Google Shape;177;p19">
            <a:extLst>
              <a:ext uri="{FF2B5EF4-FFF2-40B4-BE49-F238E27FC236}">
                <a16:creationId xmlns:a16="http://schemas.microsoft.com/office/drawing/2014/main" id="{FC13CEE4-B1BB-433D-7709-68588119FC3E}"/>
              </a:ext>
            </a:extLst>
          </p:cNvPr>
          <p:cNvSpPr txBox="1"/>
          <p:nvPr/>
        </p:nvSpPr>
        <p:spPr>
          <a:xfrm>
            <a:off x="581919" y="5942650"/>
            <a:ext cx="1653540" cy="369332"/>
          </a:xfrm>
          <a:prstGeom prst="rect">
            <a:avLst/>
          </a:prstGeom>
          <a:noFill/>
          <a:ln>
            <a:noFill/>
          </a:ln>
        </p:spPr>
        <p:txBody>
          <a:bodyPr spcFirstLastPara="1" wrap="square" lIns="0" tIns="0" rIns="0" bIns="0" anchor="t" anchorCtr="0">
            <a:spAutoFit/>
          </a:bodyPr>
          <a:lstStyle/>
          <a:p>
            <a:pPr lvl="0"/>
            <a:r>
              <a:rPr lang="en-US" sz="2400" b="1" dirty="0">
                <a:solidFill>
                  <a:srgbClr val="17375E"/>
                </a:solidFill>
                <a:latin typeface="Anago Bold Italic" panose="02000504000000020004" pitchFamily="50" charset="0"/>
              </a:rPr>
              <a:t>Key Details</a:t>
            </a:r>
            <a:endParaRPr lang="en-US" sz="1600" dirty="0">
              <a:solidFill>
                <a:srgbClr val="17375E"/>
              </a:solidFill>
              <a:latin typeface="Anago Bold Italic" panose="02000504000000020004" pitchFamily="50" charset="0"/>
            </a:endParaRPr>
          </a:p>
        </p:txBody>
      </p:sp>
      <p:cxnSp>
        <p:nvCxnSpPr>
          <p:cNvPr id="201" name="Straight Connector 200">
            <a:extLst>
              <a:ext uri="{FF2B5EF4-FFF2-40B4-BE49-F238E27FC236}">
                <a16:creationId xmlns:a16="http://schemas.microsoft.com/office/drawing/2014/main" id="{C62C1A7B-BFEC-BE29-AF5D-0A2408E7B56E}"/>
              </a:ext>
            </a:extLst>
          </p:cNvPr>
          <p:cNvCxnSpPr>
            <a:cxnSpLocks/>
          </p:cNvCxnSpPr>
          <p:nvPr/>
        </p:nvCxnSpPr>
        <p:spPr>
          <a:xfrm>
            <a:off x="581919" y="6289522"/>
            <a:ext cx="1584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9CC5A20C-F56C-B242-130B-65B8D3094972}"/>
              </a:ext>
            </a:extLst>
          </p:cNvPr>
          <p:cNvSpPr txBox="1"/>
          <p:nvPr/>
        </p:nvSpPr>
        <p:spPr>
          <a:xfrm>
            <a:off x="2462078" y="5605833"/>
            <a:ext cx="4521186" cy="1034899"/>
          </a:xfrm>
          <a:prstGeom prst="rect">
            <a:avLst/>
          </a:prstGeom>
          <a:noFill/>
        </p:spPr>
        <p:txBody>
          <a:bodyPr wrap="square">
            <a:spAutoFit/>
          </a:bodyPr>
          <a:lstStyle/>
          <a:p>
            <a:pPr lvl="0">
              <a:lnSpc>
                <a:spcPct val="150000"/>
              </a:lnSpc>
            </a:pPr>
            <a:r>
              <a:rPr lang="en-US" b="1" dirty="0">
                <a:solidFill>
                  <a:srgbClr val="17375E"/>
                </a:solidFill>
                <a:latin typeface="Anago Book" panose="02000000000000000000" pitchFamily="50" charset="0"/>
                <a:cs typeface="Poppins" panose="00000500000000000000" pitchFamily="50" charset="0"/>
              </a:rPr>
              <a:t>Duration: </a:t>
            </a:r>
            <a:r>
              <a:rPr lang="en-US" b="1" dirty="0">
                <a:solidFill>
                  <a:schemeClr val="tx1"/>
                </a:solidFill>
                <a:latin typeface="Anago Book" panose="02000000000000000000" pitchFamily="50" charset="0"/>
                <a:cs typeface="Poppins" panose="00000500000000000000" pitchFamily="50" charset="0"/>
              </a:rPr>
              <a:t>24 Months </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Ideal For: </a:t>
            </a:r>
            <a:r>
              <a:rPr lang="en-US" b="1" dirty="0">
                <a:solidFill>
                  <a:schemeClr val="tx1"/>
                </a:solidFill>
                <a:latin typeface="Anago Book" panose="02000000000000000000" pitchFamily="50" charset="0"/>
                <a:cs typeface="Poppins" panose="00000500000000000000" pitchFamily="50" charset="0"/>
              </a:rPr>
              <a:t>Aspiring Full-Time Traders &amp; Professionals</a:t>
            </a:r>
          </a:p>
          <a:p>
            <a:pPr lvl="0">
              <a:lnSpc>
                <a:spcPct val="150000"/>
              </a:lnSpc>
            </a:pPr>
            <a:r>
              <a:rPr lang="en-US" b="1" dirty="0">
                <a:solidFill>
                  <a:srgbClr val="17375E"/>
                </a:solidFill>
                <a:latin typeface="Anago Book" panose="02000000000000000000" pitchFamily="50" charset="0"/>
                <a:cs typeface="Poppins" panose="00000500000000000000" pitchFamily="50" charset="0"/>
              </a:rPr>
              <a:t>Fee: </a:t>
            </a:r>
            <a:r>
              <a:rPr lang="en-US" b="1" dirty="0">
                <a:solidFill>
                  <a:schemeClr val="tx1"/>
                </a:solidFill>
                <a:latin typeface="Anago Book" panose="02000000000000000000" pitchFamily="50" charset="0"/>
                <a:cs typeface="Poppins" panose="00000500000000000000" pitchFamily="50" charset="0"/>
              </a:rPr>
              <a:t>₹45,000 + 18% (GST) = ₹53,100/- </a:t>
            </a:r>
          </a:p>
        </p:txBody>
      </p:sp>
      <p:grpSp>
        <p:nvGrpSpPr>
          <p:cNvPr id="203" name="Group 202">
            <a:extLst>
              <a:ext uri="{FF2B5EF4-FFF2-40B4-BE49-F238E27FC236}">
                <a16:creationId xmlns:a16="http://schemas.microsoft.com/office/drawing/2014/main" id="{EEFCD9BC-E8AD-5DA5-A9EE-AC195EAF89ED}"/>
              </a:ext>
            </a:extLst>
          </p:cNvPr>
          <p:cNvGrpSpPr/>
          <p:nvPr/>
        </p:nvGrpSpPr>
        <p:grpSpPr>
          <a:xfrm>
            <a:off x="6983264" y="5616107"/>
            <a:ext cx="4637236" cy="1034899"/>
            <a:chOff x="528773" y="4077341"/>
            <a:chExt cx="3413371" cy="1348228"/>
          </a:xfrm>
        </p:grpSpPr>
        <p:sp>
          <p:nvSpPr>
            <p:cNvPr id="204" name="Rectangle: Rounded Corners 203">
              <a:extLst>
                <a:ext uri="{FF2B5EF4-FFF2-40B4-BE49-F238E27FC236}">
                  <a16:creationId xmlns:a16="http://schemas.microsoft.com/office/drawing/2014/main" id="{A1EF53B7-98F7-9AC2-823F-4DC986786054}"/>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1710B29C-09F9-34B6-3F07-16293CAF469D}"/>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TextBox 205">
            <a:extLst>
              <a:ext uri="{FF2B5EF4-FFF2-40B4-BE49-F238E27FC236}">
                <a16:creationId xmlns:a16="http://schemas.microsoft.com/office/drawing/2014/main" id="{7C411DE5-5842-2498-3D04-F50B2E7A93C7}"/>
              </a:ext>
            </a:extLst>
          </p:cNvPr>
          <p:cNvSpPr txBox="1"/>
          <p:nvPr/>
        </p:nvSpPr>
        <p:spPr>
          <a:xfrm>
            <a:off x="7081042" y="5683433"/>
            <a:ext cx="4475826" cy="900246"/>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Outcome</a:t>
            </a:r>
            <a:r>
              <a:rPr lang="en-US" sz="1200" b="1" i="1" dirty="0">
                <a:solidFill>
                  <a:schemeClr val="tx1">
                    <a:lumMod val="85000"/>
                    <a:lumOff val="15000"/>
                  </a:schemeClr>
                </a:solidFill>
                <a:latin typeface="Poppins" panose="00000500000000000000" pitchFamily="50" charset="0"/>
                <a:cs typeface="Poppins" panose="00000500000000000000" pitchFamily="50" charset="0"/>
              </a:rPr>
              <a:t>:  </a:t>
            </a:r>
            <a:r>
              <a:rPr lang="en-US" sz="1200" i="1" dirty="0">
                <a:solidFill>
                  <a:schemeClr val="tx1">
                    <a:lumMod val="85000"/>
                    <a:lumOff val="15000"/>
                  </a:schemeClr>
                </a:solidFill>
                <a:latin typeface="Poppins" panose="00000500000000000000" pitchFamily="50" charset="0"/>
                <a:cs typeface="Poppins" panose="00000500000000000000" pitchFamily="50" charset="0"/>
              </a:rPr>
              <a:t>Learners gain skills to become a confident, disciplined, and professional trader in Forex, Stocks, and Financial Markets</a:t>
            </a:r>
          </a:p>
        </p:txBody>
      </p:sp>
      <p:cxnSp>
        <p:nvCxnSpPr>
          <p:cNvPr id="207" name="Straight Connector 206">
            <a:extLst>
              <a:ext uri="{FF2B5EF4-FFF2-40B4-BE49-F238E27FC236}">
                <a16:creationId xmlns:a16="http://schemas.microsoft.com/office/drawing/2014/main" id="{61587577-79F7-4D5D-A363-677447ACA4AE}"/>
              </a:ext>
            </a:extLst>
          </p:cNvPr>
          <p:cNvCxnSpPr>
            <a:cxnSpLocks/>
          </p:cNvCxnSpPr>
          <p:nvPr/>
        </p:nvCxnSpPr>
        <p:spPr>
          <a:xfrm>
            <a:off x="545103" y="6411099"/>
            <a:ext cx="1584960" cy="0"/>
          </a:xfrm>
          <a:prstGeom prst="line">
            <a:avLst/>
          </a:prstGeom>
          <a:ln>
            <a:solidFill>
              <a:srgbClr val="D4AF37"/>
            </a:solidFill>
          </a:ln>
        </p:spPr>
        <p:style>
          <a:lnRef idx="1">
            <a:schemeClr val="accent1"/>
          </a:lnRef>
          <a:fillRef idx="0">
            <a:schemeClr val="accent1"/>
          </a:fillRef>
          <a:effectRef idx="0">
            <a:schemeClr val="accent1"/>
          </a:effectRef>
          <a:fontRef idx="minor">
            <a:schemeClr val="tx1"/>
          </a:fontRef>
        </p:style>
      </p:cxnSp>
      <p:pic>
        <p:nvPicPr>
          <p:cNvPr id="208" name="Picture 207" descr="A yellow triangle with black background&#10;&#10;AI-generated content may be incorrect.">
            <a:extLst>
              <a:ext uri="{FF2B5EF4-FFF2-40B4-BE49-F238E27FC236}">
                <a16:creationId xmlns:a16="http://schemas.microsoft.com/office/drawing/2014/main" id="{E63253BE-FCEC-F1E9-7C39-22FE5E58D1B3}"/>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55613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92"/>
        <p:cNvGrpSpPr/>
        <p:nvPr/>
      </p:nvGrpSpPr>
      <p:grpSpPr>
        <a:xfrm>
          <a:off x="0" y="0"/>
          <a:ext cx="0" cy="0"/>
          <a:chOff x="0" y="0"/>
          <a:chExt cx="0" cy="0"/>
        </a:xfrm>
      </p:grpSpPr>
      <p:sp>
        <p:nvSpPr>
          <p:cNvPr id="110" name="Google Shape;110;p14"/>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Corporate Profile</a:t>
            </a:r>
            <a:endParaRPr dirty="0">
              <a:solidFill>
                <a:srgbClr val="17375E"/>
              </a:solidFill>
              <a:latin typeface="Anago Bold Italic" panose="02000504000000020004" pitchFamily="50" charset="0"/>
            </a:endParaRPr>
          </a:p>
        </p:txBody>
      </p:sp>
      <p:sp>
        <p:nvSpPr>
          <p:cNvPr id="111" name="Google Shape;111;p14"/>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4B6329E5-BAF9-B7BB-E3EE-F5BAEA1F6110}"/>
              </a:ext>
            </a:extLst>
          </p:cNvPr>
          <p:cNvSpPr/>
          <p:nvPr/>
        </p:nvSpPr>
        <p:spPr>
          <a:xfrm>
            <a:off x="555625" y="1698275"/>
            <a:ext cx="5184775" cy="4391026"/>
          </a:xfrm>
          <a:prstGeom prst="roundRect">
            <a:avLst>
              <a:gd name="adj" fmla="val 2206"/>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96;p14"/>
          <p:cNvSpPr txBox="1"/>
          <p:nvPr/>
        </p:nvSpPr>
        <p:spPr>
          <a:xfrm>
            <a:off x="962025" y="2266950"/>
            <a:ext cx="3749675"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Entity Details</a:t>
            </a:r>
            <a:endParaRPr dirty="0">
              <a:solidFill>
                <a:srgbClr val="17375E"/>
              </a:solidFill>
              <a:latin typeface="Anago Bold Italic" panose="02000504000000020004" pitchFamily="50" charset="0"/>
            </a:endParaRPr>
          </a:p>
        </p:txBody>
      </p:sp>
      <p:sp>
        <p:nvSpPr>
          <p:cNvPr id="101" name="Google Shape;101;p14"/>
          <p:cNvSpPr txBox="1"/>
          <p:nvPr/>
        </p:nvSpPr>
        <p:spPr>
          <a:xfrm>
            <a:off x="962025" y="2828925"/>
            <a:ext cx="4457700" cy="6096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None/>
            </a:pPr>
            <a:r>
              <a:rPr lang="en-US" sz="1500" b="1" i="0" u="none" strike="noStrike" cap="none" dirty="0">
                <a:solidFill>
                  <a:srgbClr val="17375E"/>
                </a:solidFill>
                <a:latin typeface="Lato"/>
                <a:ea typeface="Lato"/>
                <a:cs typeface="Lato"/>
                <a:sym typeface="Lato"/>
              </a:rPr>
              <a:t>Official Name:</a:t>
            </a:r>
            <a:br>
              <a:rPr lang="en-US" sz="1800" b="0" i="0" u="none" strike="noStrike" cap="none" dirty="0">
                <a:solidFill>
                  <a:schemeClr val="tx1"/>
                </a:solidFill>
                <a:latin typeface="Calibri"/>
                <a:ea typeface="Calibri"/>
                <a:cs typeface="Calibri"/>
                <a:sym typeface="Calibri"/>
              </a:rPr>
            </a:br>
            <a:r>
              <a:rPr lang="en-US" sz="1500" b="0" i="0" u="none" strike="noStrike" cap="none" dirty="0">
                <a:solidFill>
                  <a:schemeClr val="tx1"/>
                </a:solidFill>
                <a:latin typeface="Lato"/>
                <a:ea typeface="Lato"/>
                <a:cs typeface="Lato"/>
                <a:sym typeface="Lato"/>
              </a:rPr>
              <a:t> WealthGenics Educart Private Limited</a:t>
            </a:r>
            <a:endParaRPr dirty="0">
              <a:solidFill>
                <a:schemeClr val="tx1"/>
              </a:solidFill>
            </a:endParaRPr>
          </a:p>
        </p:txBody>
      </p:sp>
      <p:sp>
        <p:nvSpPr>
          <p:cNvPr id="102" name="Google Shape;102;p14"/>
          <p:cNvSpPr txBox="1"/>
          <p:nvPr/>
        </p:nvSpPr>
        <p:spPr>
          <a:xfrm>
            <a:off x="962025" y="3581400"/>
            <a:ext cx="4457700" cy="6096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None/>
            </a:pPr>
            <a:r>
              <a:rPr lang="en-US" sz="1500" b="1" i="0" u="none" strike="noStrike" cap="none" dirty="0">
                <a:solidFill>
                  <a:srgbClr val="17375E"/>
                </a:solidFill>
                <a:latin typeface="Lato"/>
                <a:ea typeface="Lato"/>
                <a:cs typeface="Lato"/>
                <a:sym typeface="Lato"/>
              </a:rPr>
              <a:t>Head Office:</a:t>
            </a:r>
            <a:br>
              <a:rPr lang="en-US" sz="1800" b="0" i="0" u="none" strike="noStrike" cap="none" dirty="0">
                <a:solidFill>
                  <a:schemeClr val="tx1"/>
                </a:solidFill>
                <a:latin typeface="Calibri"/>
                <a:ea typeface="Calibri"/>
                <a:cs typeface="Calibri"/>
                <a:sym typeface="Calibri"/>
              </a:rPr>
            </a:br>
            <a:r>
              <a:rPr lang="en-US" sz="1500" b="0" i="0" u="none" strike="noStrike" cap="none" dirty="0">
                <a:solidFill>
                  <a:schemeClr val="tx1"/>
                </a:solidFill>
                <a:latin typeface="Lato"/>
                <a:ea typeface="Lato"/>
                <a:cs typeface="Lato"/>
                <a:sym typeface="Lato"/>
              </a:rPr>
              <a:t> Thane, Maharashtra, India</a:t>
            </a:r>
            <a:endParaRPr dirty="0">
              <a:solidFill>
                <a:schemeClr val="tx1"/>
              </a:solidFill>
            </a:endParaRPr>
          </a:p>
        </p:txBody>
      </p:sp>
      <p:sp>
        <p:nvSpPr>
          <p:cNvPr id="103" name="Google Shape;103;p14"/>
          <p:cNvSpPr txBox="1"/>
          <p:nvPr/>
        </p:nvSpPr>
        <p:spPr>
          <a:xfrm>
            <a:off x="962025" y="4333875"/>
            <a:ext cx="4457700" cy="6096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None/>
            </a:pPr>
            <a:r>
              <a:rPr lang="en-US" sz="1500" b="1" i="0" u="none" strike="noStrike" cap="none" dirty="0">
                <a:solidFill>
                  <a:srgbClr val="17375E"/>
                </a:solidFill>
                <a:latin typeface="Lato"/>
                <a:ea typeface="Lato"/>
                <a:cs typeface="Lato"/>
                <a:sym typeface="Lato"/>
              </a:rPr>
              <a:t>Incorporation Date:</a:t>
            </a:r>
            <a:br>
              <a:rPr lang="en-US" sz="1800" b="0" i="0" u="none" strike="noStrike" cap="none" dirty="0">
                <a:solidFill>
                  <a:schemeClr val="tx1"/>
                </a:solidFill>
                <a:latin typeface="Calibri"/>
                <a:ea typeface="Calibri"/>
                <a:cs typeface="Calibri"/>
                <a:sym typeface="Calibri"/>
              </a:rPr>
            </a:br>
            <a:r>
              <a:rPr lang="en-US" sz="1500" b="0" i="0" u="none" strike="noStrike" cap="none" dirty="0">
                <a:solidFill>
                  <a:schemeClr val="tx1"/>
                </a:solidFill>
                <a:latin typeface="Lato"/>
                <a:ea typeface="Lato"/>
                <a:cs typeface="Lato"/>
                <a:sym typeface="Lato"/>
              </a:rPr>
              <a:t> April 16, 2020</a:t>
            </a:r>
            <a:endParaRPr dirty="0">
              <a:solidFill>
                <a:schemeClr val="tx1"/>
              </a:solidFill>
            </a:endParaRPr>
          </a:p>
        </p:txBody>
      </p:sp>
      <p:sp>
        <p:nvSpPr>
          <p:cNvPr id="104" name="Google Shape;104;p14"/>
          <p:cNvSpPr txBox="1"/>
          <p:nvPr/>
        </p:nvSpPr>
        <p:spPr>
          <a:xfrm>
            <a:off x="962025" y="5086350"/>
            <a:ext cx="4457700" cy="6096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None/>
            </a:pPr>
            <a:r>
              <a:rPr lang="en-US" sz="1500" b="1" i="0" u="none" strike="noStrike" cap="none" dirty="0">
                <a:solidFill>
                  <a:srgbClr val="17375E"/>
                </a:solidFill>
                <a:latin typeface="Lato"/>
                <a:ea typeface="Lato"/>
                <a:cs typeface="Lato"/>
                <a:sym typeface="Lato"/>
              </a:rPr>
              <a:t>Status:</a:t>
            </a:r>
            <a:br>
              <a:rPr lang="en-US" sz="1800" b="0" i="0" u="none" strike="noStrike" cap="none" dirty="0">
                <a:solidFill>
                  <a:srgbClr val="17375E"/>
                </a:solidFill>
                <a:latin typeface="Calibri"/>
                <a:ea typeface="Calibri"/>
                <a:cs typeface="Calibri"/>
                <a:sym typeface="Calibri"/>
              </a:rPr>
            </a:br>
            <a:r>
              <a:rPr lang="en-US" sz="1500" b="0" i="0" u="none" strike="noStrike" cap="none" dirty="0">
                <a:solidFill>
                  <a:schemeClr val="tx1"/>
                </a:solidFill>
                <a:latin typeface="Lato"/>
                <a:ea typeface="Lato"/>
                <a:cs typeface="Lato"/>
                <a:sym typeface="Lato"/>
              </a:rPr>
              <a:t> Active</a:t>
            </a:r>
            <a:endParaRPr dirty="0">
              <a:solidFill>
                <a:schemeClr val="tx1"/>
              </a:solidFill>
            </a:endParaRPr>
          </a:p>
        </p:txBody>
      </p:sp>
      <p:sp>
        <p:nvSpPr>
          <p:cNvPr id="6" name="Rectangle: Rounded Corners 5">
            <a:extLst>
              <a:ext uri="{FF2B5EF4-FFF2-40B4-BE49-F238E27FC236}">
                <a16:creationId xmlns:a16="http://schemas.microsoft.com/office/drawing/2014/main" id="{6F022348-9283-818F-7CBD-D4A33E030DE5}"/>
              </a:ext>
            </a:extLst>
          </p:cNvPr>
          <p:cNvSpPr/>
          <p:nvPr/>
        </p:nvSpPr>
        <p:spPr>
          <a:xfrm>
            <a:off x="6225705" y="1698275"/>
            <a:ext cx="5184775" cy="4391026"/>
          </a:xfrm>
          <a:prstGeom prst="roundRect">
            <a:avLst>
              <a:gd name="adj" fmla="val 2206"/>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p14"/>
          <p:cNvSpPr txBox="1"/>
          <p:nvPr/>
        </p:nvSpPr>
        <p:spPr>
          <a:xfrm>
            <a:off x="6772275" y="2266950"/>
            <a:ext cx="3749675" cy="369332"/>
          </a:xfrm>
          <a:prstGeom prst="rect">
            <a:avLst/>
          </a:prstGeom>
          <a:noFill/>
          <a:ln>
            <a:noFill/>
          </a:ln>
        </p:spPr>
        <p:txBody>
          <a:bodyPr spcFirstLastPara="1" wrap="square" lIns="304800" tIns="0" rIns="0" bIns="0" anchor="t" anchorCtr="0">
            <a:spAutoFit/>
          </a:bodyPr>
          <a:lstStyle/>
          <a:p>
            <a:pPr marL="0" marR="0" lvl="0" indent="0" algn="l" rtl="0">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Activity &amp; Industry</a:t>
            </a:r>
            <a:endParaRPr dirty="0">
              <a:solidFill>
                <a:srgbClr val="17375E"/>
              </a:solidFill>
              <a:latin typeface="Anago Bold Italic" panose="02000504000000020004" pitchFamily="50" charset="0"/>
            </a:endParaRPr>
          </a:p>
        </p:txBody>
      </p:sp>
      <p:sp>
        <p:nvSpPr>
          <p:cNvPr id="98" name="Google Shape;98;p14"/>
          <p:cNvSpPr txBox="1"/>
          <p:nvPr/>
        </p:nvSpPr>
        <p:spPr>
          <a:xfrm>
            <a:off x="6772275" y="2867025"/>
            <a:ext cx="4457700"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7375E"/>
                </a:solidFill>
                <a:latin typeface="Lato"/>
                <a:ea typeface="Lato"/>
                <a:cs typeface="Lato"/>
                <a:sym typeface="Lato"/>
              </a:rPr>
              <a:t>Primary Focus:</a:t>
            </a:r>
            <a:r>
              <a:rPr lang="en-US" sz="1500" b="0" i="0" u="none" strike="noStrike" cap="none" dirty="0">
                <a:solidFill>
                  <a:srgbClr val="17375E"/>
                </a:solidFill>
                <a:latin typeface="Lato"/>
                <a:ea typeface="Lato"/>
                <a:cs typeface="Lato"/>
                <a:sym typeface="Lato"/>
              </a:rPr>
              <a:t> </a:t>
            </a:r>
            <a:r>
              <a:rPr lang="en-US" sz="1500" b="0" i="0" u="none" strike="noStrike" cap="none" dirty="0">
                <a:solidFill>
                  <a:schemeClr val="tx1"/>
                </a:solidFill>
                <a:latin typeface="Lato"/>
                <a:ea typeface="Lato"/>
                <a:cs typeface="Lato"/>
                <a:sym typeface="Lato"/>
              </a:rPr>
              <a:t>Education &amp; Tuition</a:t>
            </a:r>
            <a:endParaRPr dirty="0">
              <a:solidFill>
                <a:schemeClr val="tx1"/>
              </a:solidFill>
            </a:endParaRPr>
          </a:p>
        </p:txBody>
      </p:sp>
      <p:sp>
        <p:nvSpPr>
          <p:cNvPr id="99" name="Google Shape;99;p14"/>
          <p:cNvSpPr txBox="1"/>
          <p:nvPr/>
        </p:nvSpPr>
        <p:spPr>
          <a:xfrm>
            <a:off x="6772275" y="3362325"/>
            <a:ext cx="4457700"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7375E"/>
                </a:solidFill>
                <a:latin typeface="Lato"/>
                <a:ea typeface="Lato"/>
                <a:cs typeface="Lato"/>
                <a:sym typeface="Lato"/>
              </a:rPr>
              <a:t>Specialization:</a:t>
            </a:r>
            <a:r>
              <a:rPr lang="en-US" sz="1500" b="0" i="0" u="none" strike="noStrike" cap="none" dirty="0">
                <a:solidFill>
                  <a:srgbClr val="17375E"/>
                </a:solidFill>
                <a:latin typeface="Lato"/>
                <a:ea typeface="Lato"/>
                <a:cs typeface="Lato"/>
                <a:sym typeface="Lato"/>
              </a:rPr>
              <a:t> </a:t>
            </a:r>
            <a:r>
              <a:rPr lang="en-US" sz="1500" b="0" i="0" u="none" strike="noStrike" cap="none" dirty="0">
                <a:solidFill>
                  <a:schemeClr val="tx1"/>
                </a:solidFill>
                <a:latin typeface="Lato"/>
                <a:ea typeface="Lato"/>
                <a:cs typeface="Lato"/>
                <a:sym typeface="Lato"/>
              </a:rPr>
              <a:t>Financial Live Markets</a:t>
            </a:r>
            <a:endParaRPr dirty="0">
              <a:solidFill>
                <a:schemeClr val="tx1"/>
              </a:solidFill>
            </a:endParaRPr>
          </a:p>
        </p:txBody>
      </p:sp>
      <p:sp>
        <p:nvSpPr>
          <p:cNvPr id="100" name="Google Shape;100;p14"/>
          <p:cNvSpPr txBox="1"/>
          <p:nvPr/>
        </p:nvSpPr>
        <p:spPr>
          <a:xfrm>
            <a:off x="6772275" y="4657725"/>
            <a:ext cx="4457700"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chemeClr val="tx1"/>
                </a:solidFill>
                <a:latin typeface="Lato"/>
                <a:ea typeface="Lato"/>
                <a:cs typeface="Lato"/>
                <a:sym typeface="Lato"/>
              </a:rPr>
              <a:t>We provide educational courses, live workshops, expert mentoring, and subscription-based modules.</a:t>
            </a:r>
            <a:endParaRPr dirty="0">
              <a:solidFill>
                <a:schemeClr val="tx1"/>
              </a:solidFill>
            </a:endParaRPr>
          </a:p>
        </p:txBody>
      </p:sp>
      <p:sp>
        <p:nvSpPr>
          <p:cNvPr id="107" name="Google Shape;107;p14"/>
          <p:cNvSpPr txBox="1"/>
          <p:nvPr/>
        </p:nvSpPr>
        <p:spPr>
          <a:xfrm>
            <a:off x="6857457" y="3821668"/>
            <a:ext cx="4076700" cy="369332"/>
          </a:xfrm>
          <a:prstGeom prst="rect">
            <a:avLst/>
          </a:prstGeom>
          <a:noFill/>
          <a:ln>
            <a:noFill/>
          </a:ln>
        </p:spPr>
        <p:txBody>
          <a:bodyPr spcFirstLastPara="1" wrap="square" lIns="114300" tIns="0" rIns="0" bIns="0" anchor="t" anchorCtr="0">
            <a:spAutoFit/>
          </a:bodyPr>
          <a:lstStyle/>
          <a:p>
            <a:pPr marL="285750" marR="0" lvl="0" indent="-285750" algn="l" rtl="0">
              <a:lnSpc>
                <a:spcPct val="160000"/>
              </a:lnSpc>
              <a:spcBef>
                <a:spcPts val="0"/>
              </a:spcBef>
              <a:spcAft>
                <a:spcPts val="0"/>
              </a:spcAft>
              <a:buFont typeface="Wingdings" panose="05000000000000000000" pitchFamily="2" charset="2"/>
              <a:buChar char="ü"/>
            </a:pPr>
            <a:r>
              <a:rPr lang="en-US" sz="1500" b="0" i="0" u="none" strike="noStrike" cap="none">
                <a:solidFill>
                  <a:schemeClr val="tx1"/>
                </a:solidFill>
                <a:latin typeface="Lato"/>
                <a:ea typeface="Lato"/>
                <a:cs typeface="Lato"/>
                <a:sym typeface="Lato"/>
              </a:rPr>
              <a:t>Indian Stock Market</a:t>
            </a:r>
            <a:endParaRPr>
              <a:solidFill>
                <a:schemeClr val="tx1"/>
              </a:solidFill>
            </a:endParaRPr>
          </a:p>
        </p:txBody>
      </p:sp>
      <p:sp>
        <p:nvSpPr>
          <p:cNvPr id="109" name="Google Shape;109;p14"/>
          <p:cNvSpPr txBox="1"/>
          <p:nvPr/>
        </p:nvSpPr>
        <p:spPr>
          <a:xfrm>
            <a:off x="6857457" y="4126468"/>
            <a:ext cx="4076700" cy="369332"/>
          </a:xfrm>
          <a:prstGeom prst="rect">
            <a:avLst/>
          </a:prstGeom>
          <a:noFill/>
          <a:ln>
            <a:noFill/>
          </a:ln>
        </p:spPr>
        <p:txBody>
          <a:bodyPr spcFirstLastPara="1" wrap="square" lIns="114300" tIns="0" rIns="0" bIns="0" anchor="t" anchorCtr="0">
            <a:spAutoFit/>
          </a:bodyPr>
          <a:lstStyle/>
          <a:p>
            <a:pPr marL="285750" marR="0" lvl="0" indent="-285750" algn="l" rtl="0">
              <a:lnSpc>
                <a:spcPct val="160000"/>
              </a:lnSpc>
              <a:spcBef>
                <a:spcPts val="0"/>
              </a:spcBef>
              <a:spcAft>
                <a:spcPts val="0"/>
              </a:spcAft>
              <a:buFont typeface="Wingdings" panose="05000000000000000000" pitchFamily="2" charset="2"/>
              <a:buChar char="ü"/>
            </a:pPr>
            <a:r>
              <a:rPr lang="en-US" sz="1500" dirty="0">
                <a:solidFill>
                  <a:schemeClr val="tx1"/>
                </a:solidFill>
                <a:latin typeface="Lato"/>
                <a:ea typeface="Lato"/>
                <a:cs typeface="Lato"/>
                <a:sym typeface="Lato"/>
              </a:rPr>
              <a:t>Currency</a:t>
            </a:r>
            <a:r>
              <a:rPr lang="en-US" sz="1500" b="0" i="0" u="none" strike="noStrike" cap="none" dirty="0">
                <a:solidFill>
                  <a:schemeClr val="tx1"/>
                </a:solidFill>
                <a:latin typeface="Lato"/>
                <a:ea typeface="Lato"/>
                <a:cs typeface="Lato"/>
                <a:sym typeface="Lato"/>
              </a:rPr>
              <a:t> Market (Forex)</a:t>
            </a:r>
            <a:endParaRPr dirty="0">
              <a:solidFill>
                <a:schemeClr val="tx1"/>
              </a:solidFill>
            </a:endParaRPr>
          </a:p>
        </p:txBody>
      </p:sp>
      <p:pic>
        <p:nvPicPr>
          <p:cNvPr id="7" name="Picture 6" descr="A yellow triangle with black background&#10;&#10;AI-generated content may be incorrect.">
            <a:extLst>
              <a:ext uri="{FF2B5EF4-FFF2-40B4-BE49-F238E27FC236}">
                <a16:creationId xmlns:a16="http://schemas.microsoft.com/office/drawing/2014/main" id="{159F82BA-A720-BCE0-0DAF-C05113DE5A15}"/>
              </a:ext>
            </a:extLst>
          </p:cNvPr>
          <p:cNvPicPr>
            <a:picLocks noChangeAspect="1"/>
          </p:cNvPicPr>
          <p:nvPr/>
        </p:nvPicPr>
        <p:blipFill>
          <a:blip r:embed="rId3"/>
          <a:stretch>
            <a:fillRect/>
          </a:stretch>
        </p:blipFill>
        <p:spPr>
          <a:xfrm>
            <a:off x="10934157" y="90439"/>
            <a:ext cx="962492" cy="6460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p19">
            <a:extLst>
              <a:ext uri="{FF2B5EF4-FFF2-40B4-BE49-F238E27FC236}">
                <a16:creationId xmlns:a16="http://schemas.microsoft.com/office/drawing/2014/main" id="{7525B832-9FE2-73EC-BF53-ABE7E56B13B0}"/>
              </a:ext>
            </a:extLst>
          </p:cNvPr>
          <p:cNvSpPr txBox="1"/>
          <p:nvPr/>
        </p:nvSpPr>
        <p:spPr>
          <a:xfrm>
            <a:off x="545103" y="300090"/>
            <a:ext cx="11530356"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i="0" u="none" strike="noStrike" cap="none" dirty="0">
                <a:solidFill>
                  <a:srgbClr val="17375E"/>
                </a:solidFill>
                <a:latin typeface="Anago Bold Italic" panose="02000504000000020004" pitchFamily="50" charset="0"/>
                <a:ea typeface="Playfair Display"/>
                <a:cs typeface="Playfair Display"/>
                <a:sym typeface="Playfair Display"/>
              </a:rPr>
              <a:t>WealthGenics Course Comparison Matrix</a:t>
            </a:r>
            <a:endParaRPr sz="800" dirty="0">
              <a:solidFill>
                <a:srgbClr val="17375E"/>
              </a:solidFill>
              <a:latin typeface="Anago Bold Italic" panose="02000504000000020004" pitchFamily="50" charset="0"/>
            </a:endParaRPr>
          </a:p>
        </p:txBody>
      </p:sp>
      <p:sp>
        <p:nvSpPr>
          <p:cNvPr id="6" name="Google Shape;189;p19">
            <a:extLst>
              <a:ext uri="{FF2B5EF4-FFF2-40B4-BE49-F238E27FC236}">
                <a16:creationId xmlns:a16="http://schemas.microsoft.com/office/drawing/2014/main" id="{07A1F9D8-6653-A024-7283-F8F470A39039}"/>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3D810A53-99AA-A5FA-D4C3-B863E4688633}"/>
              </a:ext>
            </a:extLst>
          </p:cNvPr>
          <p:cNvSpPr/>
          <p:nvPr/>
        </p:nvSpPr>
        <p:spPr>
          <a:xfrm>
            <a:off x="295198" y="1017732"/>
            <a:ext cx="11458437" cy="5639921"/>
          </a:xfrm>
          <a:prstGeom prst="roundRect">
            <a:avLst>
              <a:gd name="adj" fmla="val 2960"/>
            </a:avLst>
          </a:prstGeom>
          <a:solidFill>
            <a:schemeClr val="bg1"/>
          </a:solidFill>
          <a:ln>
            <a:solidFill>
              <a:schemeClr val="bg1">
                <a:lumMod val="6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5197EA8-5DBF-358B-0551-FEF3AC6AFAC2}"/>
              </a:ext>
            </a:extLst>
          </p:cNvPr>
          <p:cNvSpPr txBox="1"/>
          <p:nvPr/>
        </p:nvSpPr>
        <p:spPr>
          <a:xfrm>
            <a:off x="295197" y="2099504"/>
            <a:ext cx="1862375" cy="343107"/>
          </a:xfrm>
          <a:prstGeom prst="rect">
            <a:avLst/>
          </a:prstGeom>
          <a:noFill/>
        </p:spPr>
        <p:txBody>
          <a:bodyPr wrap="square">
            <a:spAutoFit/>
          </a:bodyPr>
          <a:lstStyle/>
          <a:p>
            <a:pPr lvl="0">
              <a:lnSpc>
                <a:spcPct val="150000"/>
              </a:lnSpc>
            </a:pPr>
            <a:r>
              <a:rPr lang="en-US" sz="1200" dirty="0">
                <a:latin typeface="Anago Book" panose="02000000000000000000" pitchFamily="50" charset="0"/>
              </a:rPr>
              <a:t>Course Fee (with GST)</a:t>
            </a:r>
            <a:endParaRPr lang="en-US" sz="1200" dirty="0">
              <a:solidFill>
                <a:schemeClr val="tx1">
                  <a:lumMod val="85000"/>
                  <a:lumOff val="15000"/>
                </a:schemeClr>
              </a:solidFill>
              <a:latin typeface="Anago Book" panose="02000000000000000000" pitchFamily="50" charset="0"/>
              <a:cs typeface="Poppins" panose="00000500000000000000" pitchFamily="50" charset="0"/>
            </a:endParaRPr>
          </a:p>
        </p:txBody>
      </p:sp>
      <p:sp>
        <p:nvSpPr>
          <p:cNvPr id="70" name="Rectangle: Rounded Corners 69">
            <a:extLst>
              <a:ext uri="{FF2B5EF4-FFF2-40B4-BE49-F238E27FC236}">
                <a16:creationId xmlns:a16="http://schemas.microsoft.com/office/drawing/2014/main" id="{12035EBA-3FEF-5727-A823-3E3E1587CCDE}"/>
              </a:ext>
            </a:extLst>
          </p:cNvPr>
          <p:cNvSpPr/>
          <p:nvPr/>
        </p:nvSpPr>
        <p:spPr>
          <a:xfrm>
            <a:off x="295194" y="2588801"/>
            <a:ext cx="11458437" cy="3042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FA2ADDE-69FD-7EFF-E07B-B78CC19BDC7E}"/>
              </a:ext>
            </a:extLst>
          </p:cNvPr>
          <p:cNvSpPr/>
          <p:nvPr/>
        </p:nvSpPr>
        <p:spPr>
          <a:xfrm>
            <a:off x="295193" y="3489488"/>
            <a:ext cx="11458437" cy="3042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8FA8312B-F644-B611-0EE0-2825440A6622}"/>
              </a:ext>
            </a:extLst>
          </p:cNvPr>
          <p:cNvSpPr txBox="1"/>
          <p:nvPr/>
        </p:nvSpPr>
        <p:spPr>
          <a:xfrm>
            <a:off x="295197" y="2568210"/>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Stock Market Basics &amp; Taxation</a:t>
            </a:r>
          </a:p>
        </p:txBody>
      </p:sp>
      <p:sp>
        <p:nvSpPr>
          <p:cNvPr id="16" name="TextBox 15">
            <a:extLst>
              <a:ext uri="{FF2B5EF4-FFF2-40B4-BE49-F238E27FC236}">
                <a16:creationId xmlns:a16="http://schemas.microsoft.com/office/drawing/2014/main" id="{4848A6AD-204C-8C08-0ACD-67FA9090859A}"/>
              </a:ext>
            </a:extLst>
          </p:cNvPr>
          <p:cNvSpPr txBox="1"/>
          <p:nvPr/>
        </p:nvSpPr>
        <p:spPr>
          <a:xfrm>
            <a:off x="295196" y="3011642"/>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Forex &amp; Currency Basics (MT5)</a:t>
            </a:r>
          </a:p>
        </p:txBody>
      </p:sp>
      <p:sp>
        <p:nvSpPr>
          <p:cNvPr id="17" name="TextBox 16">
            <a:extLst>
              <a:ext uri="{FF2B5EF4-FFF2-40B4-BE49-F238E27FC236}">
                <a16:creationId xmlns:a16="http://schemas.microsoft.com/office/drawing/2014/main" id="{87058C5B-AC1A-4877-329D-B49CC6441E39}"/>
              </a:ext>
            </a:extLst>
          </p:cNvPr>
          <p:cNvSpPr txBox="1"/>
          <p:nvPr/>
        </p:nvSpPr>
        <p:spPr>
          <a:xfrm>
            <a:off x="295196" y="3468897"/>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Smart Money Concepts (SMC)</a:t>
            </a:r>
          </a:p>
        </p:txBody>
      </p:sp>
      <p:sp>
        <p:nvSpPr>
          <p:cNvPr id="18" name="TextBox 17">
            <a:extLst>
              <a:ext uri="{FF2B5EF4-FFF2-40B4-BE49-F238E27FC236}">
                <a16:creationId xmlns:a16="http://schemas.microsoft.com/office/drawing/2014/main" id="{7F4272FB-A77A-BD59-67C8-AEE34B966C6E}"/>
              </a:ext>
            </a:extLst>
          </p:cNvPr>
          <p:cNvSpPr txBox="1"/>
          <p:nvPr/>
        </p:nvSpPr>
        <p:spPr>
          <a:xfrm>
            <a:off x="295196" y="3926152"/>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Advanced Price Action</a:t>
            </a:r>
          </a:p>
        </p:txBody>
      </p:sp>
      <p:sp>
        <p:nvSpPr>
          <p:cNvPr id="22" name="TextBox 21">
            <a:extLst>
              <a:ext uri="{FF2B5EF4-FFF2-40B4-BE49-F238E27FC236}">
                <a16:creationId xmlns:a16="http://schemas.microsoft.com/office/drawing/2014/main" id="{34BD45E8-4701-ED05-DF15-F18FDF9E5434}"/>
              </a:ext>
            </a:extLst>
          </p:cNvPr>
          <p:cNvSpPr txBox="1"/>
          <p:nvPr/>
        </p:nvSpPr>
        <p:spPr>
          <a:xfrm>
            <a:off x="295195" y="5763657"/>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Offline Workshops Access</a:t>
            </a:r>
          </a:p>
        </p:txBody>
      </p:sp>
      <p:sp>
        <p:nvSpPr>
          <p:cNvPr id="25" name="TextBox 24">
            <a:extLst>
              <a:ext uri="{FF2B5EF4-FFF2-40B4-BE49-F238E27FC236}">
                <a16:creationId xmlns:a16="http://schemas.microsoft.com/office/drawing/2014/main" id="{808BDA9F-D069-D9F4-24AD-9B3E69B84FF4}"/>
              </a:ext>
            </a:extLst>
          </p:cNvPr>
          <p:cNvSpPr txBox="1"/>
          <p:nvPr/>
        </p:nvSpPr>
        <p:spPr>
          <a:xfrm>
            <a:off x="4066445" y="2099504"/>
            <a:ext cx="1862375" cy="343107"/>
          </a:xfrm>
          <a:prstGeom prst="rect">
            <a:avLst/>
          </a:prstGeom>
          <a:noFill/>
        </p:spPr>
        <p:txBody>
          <a:bodyPr wrap="square">
            <a:spAutoFit/>
          </a:bodyPr>
          <a:lstStyle/>
          <a:p>
            <a:pPr lvl="0">
              <a:lnSpc>
                <a:spcPct val="150000"/>
              </a:lnSpc>
            </a:pPr>
            <a:r>
              <a:rPr lang="en-US" sz="1200" dirty="0">
                <a:latin typeface="Anago Book" panose="02000000000000000000" pitchFamily="50" charset="0"/>
              </a:rPr>
              <a:t>₹5,900</a:t>
            </a:r>
            <a:endParaRPr lang="en-US" sz="1200" dirty="0">
              <a:solidFill>
                <a:schemeClr val="tx1">
                  <a:lumMod val="85000"/>
                  <a:lumOff val="15000"/>
                </a:schemeClr>
              </a:solidFill>
              <a:latin typeface="Anago Book" panose="02000000000000000000" pitchFamily="50" charset="0"/>
              <a:cs typeface="Poppins" panose="00000500000000000000" pitchFamily="50" charset="0"/>
            </a:endParaRPr>
          </a:p>
        </p:txBody>
      </p:sp>
      <p:sp>
        <p:nvSpPr>
          <p:cNvPr id="27" name="TextBox 26">
            <a:extLst>
              <a:ext uri="{FF2B5EF4-FFF2-40B4-BE49-F238E27FC236}">
                <a16:creationId xmlns:a16="http://schemas.microsoft.com/office/drawing/2014/main" id="{69258AE7-5AF0-57A5-0D83-498FC1B59FD7}"/>
              </a:ext>
            </a:extLst>
          </p:cNvPr>
          <p:cNvSpPr txBox="1"/>
          <p:nvPr/>
        </p:nvSpPr>
        <p:spPr>
          <a:xfrm>
            <a:off x="6164105" y="2099504"/>
            <a:ext cx="1862375" cy="343107"/>
          </a:xfrm>
          <a:prstGeom prst="rect">
            <a:avLst/>
          </a:prstGeom>
          <a:noFill/>
        </p:spPr>
        <p:txBody>
          <a:bodyPr wrap="square">
            <a:spAutoFit/>
          </a:bodyPr>
          <a:lstStyle/>
          <a:p>
            <a:pPr lvl="0">
              <a:lnSpc>
                <a:spcPct val="150000"/>
              </a:lnSpc>
            </a:pPr>
            <a:r>
              <a:rPr lang="en-US" sz="1200" dirty="0">
                <a:latin typeface="Anago Book" panose="02000000000000000000" pitchFamily="50" charset="0"/>
              </a:rPr>
              <a:t>₹14,750</a:t>
            </a:r>
            <a:endParaRPr lang="en-US" sz="1200" dirty="0">
              <a:solidFill>
                <a:schemeClr val="tx1">
                  <a:lumMod val="85000"/>
                  <a:lumOff val="15000"/>
                </a:schemeClr>
              </a:solidFill>
              <a:latin typeface="Anago Book" panose="02000000000000000000" pitchFamily="50" charset="0"/>
              <a:cs typeface="Poppins" panose="00000500000000000000" pitchFamily="50" charset="0"/>
            </a:endParaRPr>
          </a:p>
        </p:txBody>
      </p:sp>
      <p:sp>
        <p:nvSpPr>
          <p:cNvPr id="29" name="TextBox 28">
            <a:extLst>
              <a:ext uri="{FF2B5EF4-FFF2-40B4-BE49-F238E27FC236}">
                <a16:creationId xmlns:a16="http://schemas.microsoft.com/office/drawing/2014/main" id="{3D26E329-2818-E8DB-399D-84C979A8BBC1}"/>
              </a:ext>
            </a:extLst>
          </p:cNvPr>
          <p:cNvSpPr txBox="1"/>
          <p:nvPr/>
        </p:nvSpPr>
        <p:spPr>
          <a:xfrm>
            <a:off x="8027232" y="2099504"/>
            <a:ext cx="1862375" cy="343107"/>
          </a:xfrm>
          <a:prstGeom prst="rect">
            <a:avLst/>
          </a:prstGeom>
          <a:noFill/>
        </p:spPr>
        <p:txBody>
          <a:bodyPr wrap="square">
            <a:spAutoFit/>
          </a:bodyPr>
          <a:lstStyle/>
          <a:p>
            <a:pPr lvl="0">
              <a:lnSpc>
                <a:spcPct val="150000"/>
              </a:lnSpc>
            </a:pPr>
            <a:r>
              <a:rPr lang="en-US" sz="1200" dirty="0">
                <a:latin typeface="Anago Book" panose="02000000000000000000" pitchFamily="50" charset="0"/>
              </a:rPr>
              <a:t>₹29,500</a:t>
            </a:r>
            <a:endParaRPr lang="en-US" sz="1200" dirty="0">
              <a:solidFill>
                <a:schemeClr val="tx1">
                  <a:lumMod val="85000"/>
                  <a:lumOff val="15000"/>
                </a:schemeClr>
              </a:solidFill>
              <a:latin typeface="Anago Book" panose="02000000000000000000" pitchFamily="50" charset="0"/>
              <a:cs typeface="Poppins" panose="00000500000000000000" pitchFamily="50" charset="0"/>
            </a:endParaRPr>
          </a:p>
        </p:txBody>
      </p:sp>
      <p:sp>
        <p:nvSpPr>
          <p:cNvPr id="31" name="TextBox 30">
            <a:extLst>
              <a:ext uri="{FF2B5EF4-FFF2-40B4-BE49-F238E27FC236}">
                <a16:creationId xmlns:a16="http://schemas.microsoft.com/office/drawing/2014/main" id="{1656E040-3F74-3600-37CA-04B40B6DBB3F}"/>
              </a:ext>
            </a:extLst>
          </p:cNvPr>
          <p:cNvSpPr txBox="1"/>
          <p:nvPr/>
        </p:nvSpPr>
        <p:spPr>
          <a:xfrm>
            <a:off x="10129253" y="2099504"/>
            <a:ext cx="1862375" cy="343107"/>
          </a:xfrm>
          <a:prstGeom prst="rect">
            <a:avLst/>
          </a:prstGeom>
          <a:noFill/>
        </p:spPr>
        <p:txBody>
          <a:bodyPr wrap="square">
            <a:spAutoFit/>
          </a:bodyPr>
          <a:lstStyle/>
          <a:p>
            <a:pPr lvl="0">
              <a:lnSpc>
                <a:spcPct val="150000"/>
              </a:lnSpc>
            </a:pPr>
            <a:r>
              <a:rPr lang="en-US" sz="1200" dirty="0">
                <a:latin typeface="Anago Book" panose="02000000000000000000" pitchFamily="50" charset="0"/>
              </a:rPr>
              <a:t>₹53,100</a:t>
            </a:r>
            <a:endParaRPr lang="en-US" sz="1200" dirty="0">
              <a:solidFill>
                <a:schemeClr val="tx1">
                  <a:lumMod val="85000"/>
                  <a:lumOff val="15000"/>
                </a:schemeClr>
              </a:solidFill>
              <a:latin typeface="Anago Book" panose="02000000000000000000" pitchFamily="50" charset="0"/>
              <a:cs typeface="Poppins" panose="00000500000000000000" pitchFamily="50" charset="0"/>
            </a:endParaRPr>
          </a:p>
        </p:txBody>
      </p:sp>
      <p:pic>
        <p:nvPicPr>
          <p:cNvPr id="33" name="Picture 32" descr="A green circle with a white check mark&#10;&#10;AI-generated content may be incorrect.">
            <a:extLst>
              <a:ext uri="{FF2B5EF4-FFF2-40B4-BE49-F238E27FC236}">
                <a16:creationId xmlns:a16="http://schemas.microsoft.com/office/drawing/2014/main" id="{0F6319BE-CDBB-56DB-38B6-79EEB5FD60EF}"/>
              </a:ext>
            </a:extLst>
          </p:cNvPr>
          <p:cNvPicPr>
            <a:picLocks noChangeAspect="1"/>
          </p:cNvPicPr>
          <p:nvPr/>
        </p:nvPicPr>
        <p:blipFill>
          <a:blip r:embed="rId2"/>
          <a:stretch>
            <a:fillRect/>
          </a:stretch>
        </p:blipFill>
        <p:spPr>
          <a:xfrm>
            <a:off x="4352828" y="2637344"/>
            <a:ext cx="205309" cy="207210"/>
          </a:xfrm>
          <a:prstGeom prst="rect">
            <a:avLst/>
          </a:prstGeom>
        </p:spPr>
      </p:pic>
      <p:pic>
        <p:nvPicPr>
          <p:cNvPr id="35" name="Picture 34" descr="A red circle with a white x in it&#10;&#10;AI-generated content may be incorrect.">
            <a:extLst>
              <a:ext uri="{FF2B5EF4-FFF2-40B4-BE49-F238E27FC236}">
                <a16:creationId xmlns:a16="http://schemas.microsoft.com/office/drawing/2014/main" id="{FF117A11-0413-8376-01E9-79304D16B23A}"/>
              </a:ext>
            </a:extLst>
          </p:cNvPr>
          <p:cNvPicPr>
            <a:picLocks noChangeAspect="1"/>
          </p:cNvPicPr>
          <p:nvPr/>
        </p:nvPicPr>
        <p:blipFill>
          <a:blip r:embed="rId3"/>
          <a:stretch>
            <a:fillRect/>
          </a:stretch>
        </p:blipFill>
        <p:spPr>
          <a:xfrm>
            <a:off x="4351877" y="3096768"/>
            <a:ext cx="207210" cy="207210"/>
          </a:xfrm>
          <a:prstGeom prst="rect">
            <a:avLst/>
          </a:prstGeom>
        </p:spPr>
      </p:pic>
      <p:pic>
        <p:nvPicPr>
          <p:cNvPr id="36" name="Picture 35" descr="A red circle with a white x in it&#10;&#10;AI-generated content may be incorrect.">
            <a:extLst>
              <a:ext uri="{FF2B5EF4-FFF2-40B4-BE49-F238E27FC236}">
                <a16:creationId xmlns:a16="http://schemas.microsoft.com/office/drawing/2014/main" id="{AE03F9DA-4022-975F-341C-F766209C9372}"/>
              </a:ext>
            </a:extLst>
          </p:cNvPr>
          <p:cNvPicPr>
            <a:picLocks noChangeAspect="1"/>
          </p:cNvPicPr>
          <p:nvPr/>
        </p:nvPicPr>
        <p:blipFill>
          <a:blip r:embed="rId3"/>
          <a:stretch>
            <a:fillRect/>
          </a:stretch>
        </p:blipFill>
        <p:spPr>
          <a:xfrm>
            <a:off x="4351877" y="3538031"/>
            <a:ext cx="207210" cy="207210"/>
          </a:xfrm>
          <a:prstGeom prst="rect">
            <a:avLst/>
          </a:prstGeom>
        </p:spPr>
      </p:pic>
      <p:pic>
        <p:nvPicPr>
          <p:cNvPr id="37" name="Picture 36" descr="A red circle with a white x in it&#10;&#10;AI-generated content may be incorrect.">
            <a:extLst>
              <a:ext uri="{FF2B5EF4-FFF2-40B4-BE49-F238E27FC236}">
                <a16:creationId xmlns:a16="http://schemas.microsoft.com/office/drawing/2014/main" id="{FF1D268C-6438-F446-4004-A405A8DFFDEE}"/>
              </a:ext>
            </a:extLst>
          </p:cNvPr>
          <p:cNvPicPr>
            <a:picLocks noChangeAspect="1"/>
          </p:cNvPicPr>
          <p:nvPr/>
        </p:nvPicPr>
        <p:blipFill>
          <a:blip r:embed="rId3"/>
          <a:stretch>
            <a:fillRect/>
          </a:stretch>
        </p:blipFill>
        <p:spPr>
          <a:xfrm>
            <a:off x="4351877" y="3995286"/>
            <a:ext cx="207210" cy="207210"/>
          </a:xfrm>
          <a:prstGeom prst="rect">
            <a:avLst/>
          </a:prstGeom>
        </p:spPr>
      </p:pic>
      <p:pic>
        <p:nvPicPr>
          <p:cNvPr id="41" name="Picture 40" descr="A red circle with a white x in it&#10;&#10;AI-generated content may be incorrect.">
            <a:extLst>
              <a:ext uri="{FF2B5EF4-FFF2-40B4-BE49-F238E27FC236}">
                <a16:creationId xmlns:a16="http://schemas.microsoft.com/office/drawing/2014/main" id="{0738E18C-2E36-80CE-9FE2-27BFC30690DE}"/>
              </a:ext>
            </a:extLst>
          </p:cNvPr>
          <p:cNvPicPr>
            <a:picLocks noChangeAspect="1"/>
          </p:cNvPicPr>
          <p:nvPr/>
        </p:nvPicPr>
        <p:blipFill>
          <a:blip r:embed="rId3"/>
          <a:stretch>
            <a:fillRect/>
          </a:stretch>
        </p:blipFill>
        <p:spPr>
          <a:xfrm>
            <a:off x="4351877" y="5832791"/>
            <a:ext cx="207210" cy="207210"/>
          </a:xfrm>
          <a:prstGeom prst="rect">
            <a:avLst/>
          </a:prstGeom>
        </p:spPr>
      </p:pic>
      <p:pic>
        <p:nvPicPr>
          <p:cNvPr id="43" name="Picture 42" descr="A red circle with a white x in it&#10;&#10;AI-generated content may be incorrect.">
            <a:extLst>
              <a:ext uri="{FF2B5EF4-FFF2-40B4-BE49-F238E27FC236}">
                <a16:creationId xmlns:a16="http://schemas.microsoft.com/office/drawing/2014/main" id="{D813CE36-35EA-E12F-7A07-47FE737DCD0C}"/>
              </a:ext>
            </a:extLst>
          </p:cNvPr>
          <p:cNvPicPr>
            <a:picLocks noChangeAspect="1"/>
          </p:cNvPicPr>
          <p:nvPr/>
        </p:nvPicPr>
        <p:blipFill>
          <a:blip r:embed="rId3"/>
          <a:stretch>
            <a:fillRect/>
          </a:stretch>
        </p:blipFill>
        <p:spPr>
          <a:xfrm>
            <a:off x="6465840" y="2637344"/>
            <a:ext cx="207210" cy="207210"/>
          </a:xfrm>
          <a:prstGeom prst="rect">
            <a:avLst/>
          </a:prstGeom>
        </p:spPr>
      </p:pic>
      <p:pic>
        <p:nvPicPr>
          <p:cNvPr id="44" name="Picture 43" descr="A green circle with a white check mark&#10;&#10;AI-generated content may be incorrect.">
            <a:extLst>
              <a:ext uri="{FF2B5EF4-FFF2-40B4-BE49-F238E27FC236}">
                <a16:creationId xmlns:a16="http://schemas.microsoft.com/office/drawing/2014/main" id="{49450617-5AD2-146D-CDE0-645DC8C3E280}"/>
              </a:ext>
            </a:extLst>
          </p:cNvPr>
          <p:cNvPicPr>
            <a:picLocks noChangeAspect="1"/>
          </p:cNvPicPr>
          <p:nvPr/>
        </p:nvPicPr>
        <p:blipFill>
          <a:blip r:embed="rId2"/>
          <a:stretch>
            <a:fillRect/>
          </a:stretch>
        </p:blipFill>
        <p:spPr>
          <a:xfrm>
            <a:off x="6466791" y="3136991"/>
            <a:ext cx="205309" cy="207210"/>
          </a:xfrm>
          <a:prstGeom prst="rect">
            <a:avLst/>
          </a:prstGeom>
        </p:spPr>
      </p:pic>
      <p:pic>
        <p:nvPicPr>
          <p:cNvPr id="45" name="Picture 44" descr="A red circle with a white x in it&#10;&#10;AI-generated content may be incorrect.">
            <a:extLst>
              <a:ext uri="{FF2B5EF4-FFF2-40B4-BE49-F238E27FC236}">
                <a16:creationId xmlns:a16="http://schemas.microsoft.com/office/drawing/2014/main" id="{010FB16B-285A-42F8-439C-B682275F0949}"/>
              </a:ext>
            </a:extLst>
          </p:cNvPr>
          <p:cNvPicPr>
            <a:picLocks noChangeAspect="1"/>
          </p:cNvPicPr>
          <p:nvPr/>
        </p:nvPicPr>
        <p:blipFill>
          <a:blip r:embed="rId3"/>
          <a:stretch>
            <a:fillRect/>
          </a:stretch>
        </p:blipFill>
        <p:spPr>
          <a:xfrm>
            <a:off x="6465840" y="3538031"/>
            <a:ext cx="207210" cy="207210"/>
          </a:xfrm>
          <a:prstGeom prst="rect">
            <a:avLst/>
          </a:prstGeom>
        </p:spPr>
      </p:pic>
      <p:pic>
        <p:nvPicPr>
          <p:cNvPr id="46" name="Picture 45" descr="A red circle with a white x in it&#10;&#10;AI-generated content may be incorrect.">
            <a:extLst>
              <a:ext uri="{FF2B5EF4-FFF2-40B4-BE49-F238E27FC236}">
                <a16:creationId xmlns:a16="http://schemas.microsoft.com/office/drawing/2014/main" id="{C0C47802-4E5D-F0FE-89F6-7662317C9052}"/>
              </a:ext>
            </a:extLst>
          </p:cNvPr>
          <p:cNvPicPr>
            <a:picLocks noChangeAspect="1"/>
          </p:cNvPicPr>
          <p:nvPr/>
        </p:nvPicPr>
        <p:blipFill>
          <a:blip r:embed="rId3"/>
          <a:stretch>
            <a:fillRect/>
          </a:stretch>
        </p:blipFill>
        <p:spPr>
          <a:xfrm>
            <a:off x="6465840" y="3995286"/>
            <a:ext cx="207210" cy="207210"/>
          </a:xfrm>
          <a:prstGeom prst="rect">
            <a:avLst/>
          </a:prstGeom>
        </p:spPr>
      </p:pic>
      <p:pic>
        <p:nvPicPr>
          <p:cNvPr id="50" name="Picture 49" descr="A red circle with a white x in it&#10;&#10;AI-generated content may be incorrect.">
            <a:extLst>
              <a:ext uri="{FF2B5EF4-FFF2-40B4-BE49-F238E27FC236}">
                <a16:creationId xmlns:a16="http://schemas.microsoft.com/office/drawing/2014/main" id="{54C4464A-3FA5-2558-BA13-49AACF6098B1}"/>
              </a:ext>
            </a:extLst>
          </p:cNvPr>
          <p:cNvPicPr>
            <a:picLocks noChangeAspect="1"/>
          </p:cNvPicPr>
          <p:nvPr/>
        </p:nvPicPr>
        <p:blipFill>
          <a:blip r:embed="rId3"/>
          <a:stretch>
            <a:fillRect/>
          </a:stretch>
        </p:blipFill>
        <p:spPr>
          <a:xfrm>
            <a:off x="6465840" y="5832791"/>
            <a:ext cx="207210" cy="207210"/>
          </a:xfrm>
          <a:prstGeom prst="rect">
            <a:avLst/>
          </a:prstGeom>
        </p:spPr>
      </p:pic>
      <p:pic>
        <p:nvPicPr>
          <p:cNvPr id="54" name="Picture 53" descr="A red circle with a white x in it&#10;&#10;AI-generated content may be incorrect.">
            <a:extLst>
              <a:ext uri="{FF2B5EF4-FFF2-40B4-BE49-F238E27FC236}">
                <a16:creationId xmlns:a16="http://schemas.microsoft.com/office/drawing/2014/main" id="{7ABE6995-1593-3EA4-715E-E38FBFE1D7EC}"/>
              </a:ext>
            </a:extLst>
          </p:cNvPr>
          <p:cNvPicPr>
            <a:picLocks noChangeAspect="1"/>
          </p:cNvPicPr>
          <p:nvPr/>
        </p:nvPicPr>
        <p:blipFill>
          <a:blip r:embed="rId3"/>
          <a:stretch>
            <a:fillRect/>
          </a:stretch>
        </p:blipFill>
        <p:spPr>
          <a:xfrm>
            <a:off x="8387926" y="5832791"/>
            <a:ext cx="207210" cy="207210"/>
          </a:xfrm>
          <a:prstGeom prst="rect">
            <a:avLst/>
          </a:prstGeom>
        </p:spPr>
      </p:pic>
      <p:pic>
        <p:nvPicPr>
          <p:cNvPr id="56" name="Picture 55" descr="A red circle with a white x in it&#10;&#10;AI-generated content may be incorrect.">
            <a:extLst>
              <a:ext uri="{FF2B5EF4-FFF2-40B4-BE49-F238E27FC236}">
                <a16:creationId xmlns:a16="http://schemas.microsoft.com/office/drawing/2014/main" id="{426FBDA1-D2EA-13D7-0E6A-A1E673199AA2}"/>
              </a:ext>
            </a:extLst>
          </p:cNvPr>
          <p:cNvPicPr>
            <a:picLocks noChangeAspect="1"/>
          </p:cNvPicPr>
          <p:nvPr/>
        </p:nvPicPr>
        <p:blipFill>
          <a:blip r:embed="rId3"/>
          <a:stretch>
            <a:fillRect/>
          </a:stretch>
        </p:blipFill>
        <p:spPr>
          <a:xfrm>
            <a:off x="8387926" y="2637344"/>
            <a:ext cx="207210" cy="207210"/>
          </a:xfrm>
          <a:prstGeom prst="rect">
            <a:avLst/>
          </a:prstGeom>
        </p:spPr>
      </p:pic>
      <p:pic>
        <p:nvPicPr>
          <p:cNvPr id="57" name="Picture 56" descr="A green circle with a white check mark&#10;&#10;AI-generated content may be incorrect.">
            <a:extLst>
              <a:ext uri="{FF2B5EF4-FFF2-40B4-BE49-F238E27FC236}">
                <a16:creationId xmlns:a16="http://schemas.microsoft.com/office/drawing/2014/main" id="{907FD0DA-A993-79FA-69F5-942D6A19CDB9}"/>
              </a:ext>
            </a:extLst>
          </p:cNvPr>
          <p:cNvPicPr>
            <a:picLocks noChangeAspect="1"/>
          </p:cNvPicPr>
          <p:nvPr/>
        </p:nvPicPr>
        <p:blipFill>
          <a:blip r:embed="rId2"/>
          <a:stretch>
            <a:fillRect/>
          </a:stretch>
        </p:blipFill>
        <p:spPr>
          <a:xfrm>
            <a:off x="8388877" y="3098192"/>
            <a:ext cx="205309" cy="207210"/>
          </a:xfrm>
          <a:prstGeom prst="rect">
            <a:avLst/>
          </a:prstGeom>
        </p:spPr>
      </p:pic>
      <p:pic>
        <p:nvPicPr>
          <p:cNvPr id="58" name="Picture 57" descr="A green circle with a white check mark&#10;&#10;AI-generated content may be incorrect.">
            <a:extLst>
              <a:ext uri="{FF2B5EF4-FFF2-40B4-BE49-F238E27FC236}">
                <a16:creationId xmlns:a16="http://schemas.microsoft.com/office/drawing/2014/main" id="{4F81C212-0CF5-189D-0CA7-66919771EBC5}"/>
              </a:ext>
            </a:extLst>
          </p:cNvPr>
          <p:cNvPicPr>
            <a:picLocks noChangeAspect="1"/>
          </p:cNvPicPr>
          <p:nvPr/>
        </p:nvPicPr>
        <p:blipFill>
          <a:blip r:embed="rId2"/>
          <a:stretch>
            <a:fillRect/>
          </a:stretch>
        </p:blipFill>
        <p:spPr>
          <a:xfrm>
            <a:off x="8388877" y="3538031"/>
            <a:ext cx="205309" cy="207210"/>
          </a:xfrm>
          <a:prstGeom prst="rect">
            <a:avLst/>
          </a:prstGeom>
        </p:spPr>
      </p:pic>
      <p:pic>
        <p:nvPicPr>
          <p:cNvPr id="59" name="Picture 58" descr="A green circle with a white check mark&#10;&#10;AI-generated content may be incorrect.">
            <a:extLst>
              <a:ext uri="{FF2B5EF4-FFF2-40B4-BE49-F238E27FC236}">
                <a16:creationId xmlns:a16="http://schemas.microsoft.com/office/drawing/2014/main" id="{B1406E05-1850-C262-B3DC-7A9E050F579D}"/>
              </a:ext>
            </a:extLst>
          </p:cNvPr>
          <p:cNvPicPr>
            <a:picLocks noChangeAspect="1"/>
          </p:cNvPicPr>
          <p:nvPr/>
        </p:nvPicPr>
        <p:blipFill>
          <a:blip r:embed="rId2"/>
          <a:stretch>
            <a:fillRect/>
          </a:stretch>
        </p:blipFill>
        <p:spPr>
          <a:xfrm>
            <a:off x="8388877" y="3995286"/>
            <a:ext cx="205309" cy="207210"/>
          </a:xfrm>
          <a:prstGeom prst="rect">
            <a:avLst/>
          </a:prstGeom>
        </p:spPr>
      </p:pic>
      <p:pic>
        <p:nvPicPr>
          <p:cNvPr id="61" name="Picture 60" descr="A green circle with a white check mark&#10;&#10;AI-generated content may be incorrect.">
            <a:extLst>
              <a:ext uri="{FF2B5EF4-FFF2-40B4-BE49-F238E27FC236}">
                <a16:creationId xmlns:a16="http://schemas.microsoft.com/office/drawing/2014/main" id="{3C078001-1CD7-5329-D7F0-FDB93C480873}"/>
              </a:ext>
            </a:extLst>
          </p:cNvPr>
          <p:cNvPicPr>
            <a:picLocks noChangeAspect="1"/>
          </p:cNvPicPr>
          <p:nvPr/>
        </p:nvPicPr>
        <p:blipFill>
          <a:blip r:embed="rId2"/>
          <a:stretch>
            <a:fillRect/>
          </a:stretch>
        </p:blipFill>
        <p:spPr>
          <a:xfrm>
            <a:off x="10468154" y="2637344"/>
            <a:ext cx="205309" cy="207210"/>
          </a:xfrm>
          <a:prstGeom prst="rect">
            <a:avLst/>
          </a:prstGeom>
        </p:spPr>
      </p:pic>
      <p:pic>
        <p:nvPicPr>
          <p:cNvPr id="62" name="Picture 61" descr="A green circle with a white check mark&#10;&#10;AI-generated content may be incorrect.">
            <a:extLst>
              <a:ext uri="{FF2B5EF4-FFF2-40B4-BE49-F238E27FC236}">
                <a16:creationId xmlns:a16="http://schemas.microsoft.com/office/drawing/2014/main" id="{3C6BD4F6-054E-4EC8-36AC-CB5A55C2A288}"/>
              </a:ext>
            </a:extLst>
          </p:cNvPr>
          <p:cNvPicPr>
            <a:picLocks noChangeAspect="1"/>
          </p:cNvPicPr>
          <p:nvPr/>
        </p:nvPicPr>
        <p:blipFill>
          <a:blip r:embed="rId2"/>
          <a:stretch>
            <a:fillRect/>
          </a:stretch>
        </p:blipFill>
        <p:spPr>
          <a:xfrm>
            <a:off x="10468154" y="3102998"/>
            <a:ext cx="205309" cy="207210"/>
          </a:xfrm>
          <a:prstGeom prst="rect">
            <a:avLst/>
          </a:prstGeom>
        </p:spPr>
      </p:pic>
      <p:pic>
        <p:nvPicPr>
          <p:cNvPr id="63" name="Picture 62" descr="A green circle with a white check mark&#10;&#10;AI-generated content may be incorrect.">
            <a:extLst>
              <a:ext uri="{FF2B5EF4-FFF2-40B4-BE49-F238E27FC236}">
                <a16:creationId xmlns:a16="http://schemas.microsoft.com/office/drawing/2014/main" id="{3051A6EA-5A90-E009-424B-8760E67D348E}"/>
              </a:ext>
            </a:extLst>
          </p:cNvPr>
          <p:cNvPicPr>
            <a:picLocks noChangeAspect="1"/>
          </p:cNvPicPr>
          <p:nvPr/>
        </p:nvPicPr>
        <p:blipFill>
          <a:blip r:embed="rId2"/>
          <a:stretch>
            <a:fillRect/>
          </a:stretch>
        </p:blipFill>
        <p:spPr>
          <a:xfrm>
            <a:off x="10468154" y="3538031"/>
            <a:ext cx="205309" cy="207210"/>
          </a:xfrm>
          <a:prstGeom prst="rect">
            <a:avLst/>
          </a:prstGeom>
        </p:spPr>
      </p:pic>
      <p:pic>
        <p:nvPicPr>
          <p:cNvPr id="64" name="Picture 63" descr="A green circle with a white check mark&#10;&#10;AI-generated content may be incorrect.">
            <a:extLst>
              <a:ext uri="{FF2B5EF4-FFF2-40B4-BE49-F238E27FC236}">
                <a16:creationId xmlns:a16="http://schemas.microsoft.com/office/drawing/2014/main" id="{CCCD86E9-7C63-94D6-0094-424D0F6DB431}"/>
              </a:ext>
            </a:extLst>
          </p:cNvPr>
          <p:cNvPicPr>
            <a:picLocks noChangeAspect="1"/>
          </p:cNvPicPr>
          <p:nvPr/>
        </p:nvPicPr>
        <p:blipFill>
          <a:blip r:embed="rId2"/>
          <a:stretch>
            <a:fillRect/>
          </a:stretch>
        </p:blipFill>
        <p:spPr>
          <a:xfrm>
            <a:off x="10468154" y="3995286"/>
            <a:ext cx="205309" cy="207210"/>
          </a:xfrm>
          <a:prstGeom prst="rect">
            <a:avLst/>
          </a:prstGeom>
        </p:spPr>
      </p:pic>
      <p:pic>
        <p:nvPicPr>
          <p:cNvPr id="68" name="Picture 67" descr="A green circle with a white check mark&#10;&#10;AI-generated content may be incorrect.">
            <a:extLst>
              <a:ext uri="{FF2B5EF4-FFF2-40B4-BE49-F238E27FC236}">
                <a16:creationId xmlns:a16="http://schemas.microsoft.com/office/drawing/2014/main" id="{A6A38686-9C2E-713F-EDA4-F4D6857BC4F7}"/>
              </a:ext>
            </a:extLst>
          </p:cNvPr>
          <p:cNvPicPr>
            <a:picLocks noChangeAspect="1"/>
          </p:cNvPicPr>
          <p:nvPr/>
        </p:nvPicPr>
        <p:blipFill>
          <a:blip r:embed="rId2"/>
          <a:stretch>
            <a:fillRect/>
          </a:stretch>
        </p:blipFill>
        <p:spPr>
          <a:xfrm>
            <a:off x="10468154" y="5832791"/>
            <a:ext cx="205309" cy="207210"/>
          </a:xfrm>
          <a:prstGeom prst="rect">
            <a:avLst/>
          </a:prstGeom>
        </p:spPr>
      </p:pic>
      <p:sp>
        <p:nvSpPr>
          <p:cNvPr id="72" name="Rectangle: Rounded Corners 71">
            <a:extLst>
              <a:ext uri="{FF2B5EF4-FFF2-40B4-BE49-F238E27FC236}">
                <a16:creationId xmlns:a16="http://schemas.microsoft.com/office/drawing/2014/main" id="{50CCC22A-D36B-B217-FCD8-F774E6784B1E}"/>
              </a:ext>
            </a:extLst>
          </p:cNvPr>
          <p:cNvSpPr/>
          <p:nvPr/>
        </p:nvSpPr>
        <p:spPr>
          <a:xfrm>
            <a:off x="295193" y="4420888"/>
            <a:ext cx="11458437" cy="3042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A847879B-4AD1-DD09-D13D-6533B0705663}"/>
              </a:ext>
            </a:extLst>
          </p:cNvPr>
          <p:cNvSpPr/>
          <p:nvPr/>
        </p:nvSpPr>
        <p:spPr>
          <a:xfrm>
            <a:off x="295192" y="5330594"/>
            <a:ext cx="11458437" cy="3042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8" name="Picture 37" descr="A red circle with a white x in it&#10;&#10;AI-generated content may be incorrect.">
            <a:extLst>
              <a:ext uri="{FF2B5EF4-FFF2-40B4-BE49-F238E27FC236}">
                <a16:creationId xmlns:a16="http://schemas.microsoft.com/office/drawing/2014/main" id="{4BBDB283-73E8-CA12-B6A5-16BEDDE98EB0}"/>
              </a:ext>
            </a:extLst>
          </p:cNvPr>
          <p:cNvPicPr>
            <a:picLocks noChangeAspect="1"/>
          </p:cNvPicPr>
          <p:nvPr/>
        </p:nvPicPr>
        <p:blipFill>
          <a:blip r:embed="rId3"/>
          <a:stretch>
            <a:fillRect/>
          </a:stretch>
        </p:blipFill>
        <p:spPr>
          <a:xfrm>
            <a:off x="4351877" y="4469431"/>
            <a:ext cx="207210" cy="207210"/>
          </a:xfrm>
          <a:prstGeom prst="rect">
            <a:avLst/>
          </a:prstGeom>
        </p:spPr>
      </p:pic>
      <p:pic>
        <p:nvPicPr>
          <p:cNvPr id="39" name="Picture 38" descr="A red circle with a white x in it&#10;&#10;AI-generated content may be incorrect.">
            <a:extLst>
              <a:ext uri="{FF2B5EF4-FFF2-40B4-BE49-F238E27FC236}">
                <a16:creationId xmlns:a16="http://schemas.microsoft.com/office/drawing/2014/main" id="{362E2FE9-183E-EE94-D47A-FEAA830C2F5A}"/>
              </a:ext>
            </a:extLst>
          </p:cNvPr>
          <p:cNvPicPr>
            <a:picLocks noChangeAspect="1"/>
          </p:cNvPicPr>
          <p:nvPr/>
        </p:nvPicPr>
        <p:blipFill>
          <a:blip r:embed="rId3"/>
          <a:stretch>
            <a:fillRect/>
          </a:stretch>
        </p:blipFill>
        <p:spPr>
          <a:xfrm>
            <a:off x="4351877" y="4909796"/>
            <a:ext cx="207210" cy="207210"/>
          </a:xfrm>
          <a:prstGeom prst="rect">
            <a:avLst/>
          </a:prstGeom>
        </p:spPr>
      </p:pic>
      <p:pic>
        <p:nvPicPr>
          <p:cNvPr id="40" name="Picture 39" descr="A red circle with a white x in it&#10;&#10;AI-generated content may be incorrect.">
            <a:extLst>
              <a:ext uri="{FF2B5EF4-FFF2-40B4-BE49-F238E27FC236}">
                <a16:creationId xmlns:a16="http://schemas.microsoft.com/office/drawing/2014/main" id="{821EFEAE-DD79-E408-7EAA-DA13A0BD616C}"/>
              </a:ext>
            </a:extLst>
          </p:cNvPr>
          <p:cNvPicPr>
            <a:picLocks noChangeAspect="1"/>
          </p:cNvPicPr>
          <p:nvPr/>
        </p:nvPicPr>
        <p:blipFill>
          <a:blip r:embed="rId3"/>
          <a:stretch>
            <a:fillRect/>
          </a:stretch>
        </p:blipFill>
        <p:spPr>
          <a:xfrm>
            <a:off x="4351877" y="5379137"/>
            <a:ext cx="207210" cy="207210"/>
          </a:xfrm>
          <a:prstGeom prst="rect">
            <a:avLst/>
          </a:prstGeom>
        </p:spPr>
      </p:pic>
      <p:pic>
        <p:nvPicPr>
          <p:cNvPr id="47" name="Picture 46" descr="A red circle with a white x in it&#10;&#10;AI-generated content may be incorrect.">
            <a:extLst>
              <a:ext uri="{FF2B5EF4-FFF2-40B4-BE49-F238E27FC236}">
                <a16:creationId xmlns:a16="http://schemas.microsoft.com/office/drawing/2014/main" id="{7250C9A6-BFAD-14AC-A8F4-970F559FC1B6}"/>
              </a:ext>
            </a:extLst>
          </p:cNvPr>
          <p:cNvPicPr>
            <a:picLocks noChangeAspect="1"/>
          </p:cNvPicPr>
          <p:nvPr/>
        </p:nvPicPr>
        <p:blipFill>
          <a:blip r:embed="rId3"/>
          <a:stretch>
            <a:fillRect/>
          </a:stretch>
        </p:blipFill>
        <p:spPr>
          <a:xfrm>
            <a:off x="6465840" y="4469431"/>
            <a:ext cx="207210" cy="207210"/>
          </a:xfrm>
          <a:prstGeom prst="rect">
            <a:avLst/>
          </a:prstGeom>
        </p:spPr>
      </p:pic>
      <p:pic>
        <p:nvPicPr>
          <p:cNvPr id="48" name="Picture 47" descr="A red circle with a white x in it&#10;&#10;AI-generated content may be incorrect.">
            <a:extLst>
              <a:ext uri="{FF2B5EF4-FFF2-40B4-BE49-F238E27FC236}">
                <a16:creationId xmlns:a16="http://schemas.microsoft.com/office/drawing/2014/main" id="{4EF45F2F-61B5-9E07-9D3C-429B4E37AF47}"/>
              </a:ext>
            </a:extLst>
          </p:cNvPr>
          <p:cNvPicPr>
            <a:picLocks noChangeAspect="1"/>
          </p:cNvPicPr>
          <p:nvPr/>
        </p:nvPicPr>
        <p:blipFill>
          <a:blip r:embed="rId3"/>
          <a:stretch>
            <a:fillRect/>
          </a:stretch>
        </p:blipFill>
        <p:spPr>
          <a:xfrm>
            <a:off x="6465840" y="4909796"/>
            <a:ext cx="207210" cy="207210"/>
          </a:xfrm>
          <a:prstGeom prst="rect">
            <a:avLst/>
          </a:prstGeom>
        </p:spPr>
      </p:pic>
      <p:pic>
        <p:nvPicPr>
          <p:cNvPr id="49" name="Picture 48" descr="A red circle with a white x in it&#10;&#10;AI-generated content may be incorrect.">
            <a:extLst>
              <a:ext uri="{FF2B5EF4-FFF2-40B4-BE49-F238E27FC236}">
                <a16:creationId xmlns:a16="http://schemas.microsoft.com/office/drawing/2014/main" id="{39390B0D-3C84-3055-5F03-5837AEB315C4}"/>
              </a:ext>
            </a:extLst>
          </p:cNvPr>
          <p:cNvPicPr>
            <a:picLocks noChangeAspect="1"/>
          </p:cNvPicPr>
          <p:nvPr/>
        </p:nvPicPr>
        <p:blipFill>
          <a:blip r:embed="rId3"/>
          <a:stretch>
            <a:fillRect/>
          </a:stretch>
        </p:blipFill>
        <p:spPr>
          <a:xfrm>
            <a:off x="6465840" y="5379137"/>
            <a:ext cx="207210" cy="207210"/>
          </a:xfrm>
          <a:prstGeom prst="rect">
            <a:avLst/>
          </a:prstGeom>
        </p:spPr>
      </p:pic>
      <p:pic>
        <p:nvPicPr>
          <p:cNvPr id="52" name="Picture 51" descr="A red circle with a white x in it&#10;&#10;AI-generated content may be incorrect.">
            <a:extLst>
              <a:ext uri="{FF2B5EF4-FFF2-40B4-BE49-F238E27FC236}">
                <a16:creationId xmlns:a16="http://schemas.microsoft.com/office/drawing/2014/main" id="{58AC8160-8502-2B87-08E9-C64B50E328DE}"/>
              </a:ext>
            </a:extLst>
          </p:cNvPr>
          <p:cNvPicPr>
            <a:picLocks noChangeAspect="1"/>
          </p:cNvPicPr>
          <p:nvPr/>
        </p:nvPicPr>
        <p:blipFill>
          <a:blip r:embed="rId3"/>
          <a:stretch>
            <a:fillRect/>
          </a:stretch>
        </p:blipFill>
        <p:spPr>
          <a:xfrm>
            <a:off x="8387926" y="4909796"/>
            <a:ext cx="207210" cy="207210"/>
          </a:xfrm>
          <a:prstGeom prst="rect">
            <a:avLst/>
          </a:prstGeom>
        </p:spPr>
      </p:pic>
      <p:pic>
        <p:nvPicPr>
          <p:cNvPr id="53" name="Picture 52" descr="A red circle with a white x in it&#10;&#10;AI-generated content may be incorrect.">
            <a:extLst>
              <a:ext uri="{FF2B5EF4-FFF2-40B4-BE49-F238E27FC236}">
                <a16:creationId xmlns:a16="http://schemas.microsoft.com/office/drawing/2014/main" id="{79303203-F51F-F0E9-BD1A-CBC9A6DE33E5}"/>
              </a:ext>
            </a:extLst>
          </p:cNvPr>
          <p:cNvPicPr>
            <a:picLocks noChangeAspect="1"/>
          </p:cNvPicPr>
          <p:nvPr/>
        </p:nvPicPr>
        <p:blipFill>
          <a:blip r:embed="rId3"/>
          <a:stretch>
            <a:fillRect/>
          </a:stretch>
        </p:blipFill>
        <p:spPr>
          <a:xfrm>
            <a:off x="8387926" y="5379137"/>
            <a:ext cx="207210" cy="207210"/>
          </a:xfrm>
          <a:prstGeom prst="rect">
            <a:avLst/>
          </a:prstGeom>
        </p:spPr>
      </p:pic>
      <p:pic>
        <p:nvPicPr>
          <p:cNvPr id="60" name="Picture 59" descr="A green circle with a white check mark&#10;&#10;AI-generated content may be incorrect.">
            <a:extLst>
              <a:ext uri="{FF2B5EF4-FFF2-40B4-BE49-F238E27FC236}">
                <a16:creationId xmlns:a16="http://schemas.microsoft.com/office/drawing/2014/main" id="{71064E7C-9503-C53B-5B0E-3AEBF118D974}"/>
              </a:ext>
            </a:extLst>
          </p:cNvPr>
          <p:cNvPicPr>
            <a:picLocks noChangeAspect="1"/>
          </p:cNvPicPr>
          <p:nvPr/>
        </p:nvPicPr>
        <p:blipFill>
          <a:blip r:embed="rId2"/>
          <a:stretch>
            <a:fillRect/>
          </a:stretch>
        </p:blipFill>
        <p:spPr>
          <a:xfrm>
            <a:off x="8388877" y="4469431"/>
            <a:ext cx="205309" cy="207210"/>
          </a:xfrm>
          <a:prstGeom prst="rect">
            <a:avLst/>
          </a:prstGeom>
        </p:spPr>
      </p:pic>
      <p:pic>
        <p:nvPicPr>
          <p:cNvPr id="65" name="Picture 64" descr="A green circle with a white check mark&#10;&#10;AI-generated content may be incorrect.">
            <a:extLst>
              <a:ext uri="{FF2B5EF4-FFF2-40B4-BE49-F238E27FC236}">
                <a16:creationId xmlns:a16="http://schemas.microsoft.com/office/drawing/2014/main" id="{EA7CC19A-05C8-5840-E05C-47F791E95EAD}"/>
              </a:ext>
            </a:extLst>
          </p:cNvPr>
          <p:cNvPicPr>
            <a:picLocks noChangeAspect="1"/>
          </p:cNvPicPr>
          <p:nvPr/>
        </p:nvPicPr>
        <p:blipFill>
          <a:blip r:embed="rId2"/>
          <a:stretch>
            <a:fillRect/>
          </a:stretch>
        </p:blipFill>
        <p:spPr>
          <a:xfrm>
            <a:off x="10468154" y="4469431"/>
            <a:ext cx="205309" cy="207210"/>
          </a:xfrm>
          <a:prstGeom prst="rect">
            <a:avLst/>
          </a:prstGeom>
        </p:spPr>
      </p:pic>
      <p:pic>
        <p:nvPicPr>
          <p:cNvPr id="66" name="Picture 65" descr="A green circle with a white check mark&#10;&#10;AI-generated content may be incorrect.">
            <a:extLst>
              <a:ext uri="{FF2B5EF4-FFF2-40B4-BE49-F238E27FC236}">
                <a16:creationId xmlns:a16="http://schemas.microsoft.com/office/drawing/2014/main" id="{9905376A-F90B-C89E-0023-98938DB4308E}"/>
              </a:ext>
            </a:extLst>
          </p:cNvPr>
          <p:cNvPicPr>
            <a:picLocks noChangeAspect="1"/>
          </p:cNvPicPr>
          <p:nvPr/>
        </p:nvPicPr>
        <p:blipFill>
          <a:blip r:embed="rId2"/>
          <a:stretch>
            <a:fillRect/>
          </a:stretch>
        </p:blipFill>
        <p:spPr>
          <a:xfrm>
            <a:off x="10468154" y="4909796"/>
            <a:ext cx="205309" cy="207210"/>
          </a:xfrm>
          <a:prstGeom prst="rect">
            <a:avLst/>
          </a:prstGeom>
        </p:spPr>
      </p:pic>
      <p:pic>
        <p:nvPicPr>
          <p:cNvPr id="67" name="Picture 66" descr="A green circle with a white check mark&#10;&#10;AI-generated content may be incorrect.">
            <a:extLst>
              <a:ext uri="{FF2B5EF4-FFF2-40B4-BE49-F238E27FC236}">
                <a16:creationId xmlns:a16="http://schemas.microsoft.com/office/drawing/2014/main" id="{0A246CCC-4C55-2123-48C1-8AE3ED6C6157}"/>
              </a:ext>
            </a:extLst>
          </p:cNvPr>
          <p:cNvPicPr>
            <a:picLocks noChangeAspect="1"/>
          </p:cNvPicPr>
          <p:nvPr/>
        </p:nvPicPr>
        <p:blipFill>
          <a:blip r:embed="rId2"/>
          <a:stretch>
            <a:fillRect/>
          </a:stretch>
        </p:blipFill>
        <p:spPr>
          <a:xfrm>
            <a:off x="10468154" y="5379137"/>
            <a:ext cx="205309" cy="207210"/>
          </a:xfrm>
          <a:prstGeom prst="rect">
            <a:avLst/>
          </a:prstGeom>
        </p:spPr>
      </p:pic>
      <p:sp>
        <p:nvSpPr>
          <p:cNvPr id="19" name="TextBox 18">
            <a:extLst>
              <a:ext uri="{FF2B5EF4-FFF2-40B4-BE49-F238E27FC236}">
                <a16:creationId xmlns:a16="http://schemas.microsoft.com/office/drawing/2014/main" id="{1F8904A3-B673-D94D-D2D5-7EECFB262807}"/>
              </a:ext>
            </a:extLst>
          </p:cNvPr>
          <p:cNvSpPr txBox="1"/>
          <p:nvPr/>
        </p:nvSpPr>
        <p:spPr>
          <a:xfrm>
            <a:off x="295196" y="4400297"/>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Institutional Logic &amp; Traps</a:t>
            </a:r>
          </a:p>
        </p:txBody>
      </p:sp>
      <p:sp>
        <p:nvSpPr>
          <p:cNvPr id="20" name="TextBox 19">
            <a:extLst>
              <a:ext uri="{FF2B5EF4-FFF2-40B4-BE49-F238E27FC236}">
                <a16:creationId xmlns:a16="http://schemas.microsoft.com/office/drawing/2014/main" id="{FB3C1402-A1C6-2137-14F6-B21A4B0F5AEC}"/>
              </a:ext>
            </a:extLst>
          </p:cNvPr>
          <p:cNvSpPr txBox="1"/>
          <p:nvPr/>
        </p:nvSpPr>
        <p:spPr>
          <a:xfrm>
            <a:off x="295196" y="4840662"/>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Psychology &amp; Behavior Test</a:t>
            </a:r>
          </a:p>
        </p:txBody>
      </p:sp>
      <p:sp>
        <p:nvSpPr>
          <p:cNvPr id="21" name="TextBox 20">
            <a:extLst>
              <a:ext uri="{FF2B5EF4-FFF2-40B4-BE49-F238E27FC236}">
                <a16:creationId xmlns:a16="http://schemas.microsoft.com/office/drawing/2014/main" id="{176792BB-D9D6-5E22-38B4-5ADBD27CE76A}"/>
              </a:ext>
            </a:extLst>
          </p:cNvPr>
          <p:cNvSpPr txBox="1"/>
          <p:nvPr/>
        </p:nvSpPr>
        <p:spPr>
          <a:xfrm>
            <a:off x="295196" y="5310003"/>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1-on-1 Mentorship</a:t>
            </a:r>
          </a:p>
        </p:txBody>
      </p:sp>
      <p:sp>
        <p:nvSpPr>
          <p:cNvPr id="74" name="Rectangle: Rounded Corners 73">
            <a:extLst>
              <a:ext uri="{FF2B5EF4-FFF2-40B4-BE49-F238E27FC236}">
                <a16:creationId xmlns:a16="http://schemas.microsoft.com/office/drawing/2014/main" id="{3C8F5260-3947-48E8-1E3D-F58E98877ABD}"/>
              </a:ext>
            </a:extLst>
          </p:cNvPr>
          <p:cNvSpPr/>
          <p:nvPr/>
        </p:nvSpPr>
        <p:spPr>
          <a:xfrm>
            <a:off x="295191" y="6233022"/>
            <a:ext cx="11458437" cy="3042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A red circle with a white x in it&#10;&#10;AI-generated content may be incorrect.">
            <a:extLst>
              <a:ext uri="{FF2B5EF4-FFF2-40B4-BE49-F238E27FC236}">
                <a16:creationId xmlns:a16="http://schemas.microsoft.com/office/drawing/2014/main" id="{20463BFF-F019-65CD-D531-7E2887437BFE}"/>
              </a:ext>
            </a:extLst>
          </p:cNvPr>
          <p:cNvPicPr>
            <a:picLocks noChangeAspect="1"/>
          </p:cNvPicPr>
          <p:nvPr/>
        </p:nvPicPr>
        <p:blipFill>
          <a:blip r:embed="rId3"/>
          <a:stretch>
            <a:fillRect/>
          </a:stretch>
        </p:blipFill>
        <p:spPr>
          <a:xfrm>
            <a:off x="4351877" y="6281565"/>
            <a:ext cx="207210" cy="207210"/>
          </a:xfrm>
          <a:prstGeom prst="rect">
            <a:avLst/>
          </a:prstGeom>
        </p:spPr>
      </p:pic>
      <p:pic>
        <p:nvPicPr>
          <p:cNvPr id="51" name="Picture 50" descr="A red circle with a white x in it&#10;&#10;AI-generated content may be incorrect.">
            <a:extLst>
              <a:ext uri="{FF2B5EF4-FFF2-40B4-BE49-F238E27FC236}">
                <a16:creationId xmlns:a16="http://schemas.microsoft.com/office/drawing/2014/main" id="{3ABF23E1-1CE2-B70B-4873-A304347678D5}"/>
              </a:ext>
            </a:extLst>
          </p:cNvPr>
          <p:cNvPicPr>
            <a:picLocks noChangeAspect="1"/>
          </p:cNvPicPr>
          <p:nvPr/>
        </p:nvPicPr>
        <p:blipFill>
          <a:blip r:embed="rId3"/>
          <a:stretch>
            <a:fillRect/>
          </a:stretch>
        </p:blipFill>
        <p:spPr>
          <a:xfrm>
            <a:off x="6465840" y="6281565"/>
            <a:ext cx="207210" cy="207210"/>
          </a:xfrm>
          <a:prstGeom prst="rect">
            <a:avLst/>
          </a:prstGeom>
        </p:spPr>
      </p:pic>
      <p:pic>
        <p:nvPicPr>
          <p:cNvPr id="55" name="Picture 54" descr="A red circle with a white x in it&#10;&#10;AI-generated content may be incorrect.">
            <a:extLst>
              <a:ext uri="{FF2B5EF4-FFF2-40B4-BE49-F238E27FC236}">
                <a16:creationId xmlns:a16="http://schemas.microsoft.com/office/drawing/2014/main" id="{4B076E04-7DE1-196A-E472-0C0845FBAF47}"/>
              </a:ext>
            </a:extLst>
          </p:cNvPr>
          <p:cNvPicPr>
            <a:picLocks noChangeAspect="1"/>
          </p:cNvPicPr>
          <p:nvPr/>
        </p:nvPicPr>
        <p:blipFill>
          <a:blip r:embed="rId3"/>
          <a:stretch>
            <a:fillRect/>
          </a:stretch>
        </p:blipFill>
        <p:spPr>
          <a:xfrm>
            <a:off x="8387926" y="6281565"/>
            <a:ext cx="207210" cy="207210"/>
          </a:xfrm>
          <a:prstGeom prst="rect">
            <a:avLst/>
          </a:prstGeom>
        </p:spPr>
      </p:pic>
      <p:pic>
        <p:nvPicPr>
          <p:cNvPr id="69" name="Picture 68" descr="A green circle with a white check mark&#10;&#10;AI-generated content may be incorrect.">
            <a:extLst>
              <a:ext uri="{FF2B5EF4-FFF2-40B4-BE49-F238E27FC236}">
                <a16:creationId xmlns:a16="http://schemas.microsoft.com/office/drawing/2014/main" id="{D24450CD-450C-F2A0-393B-79EE71D5E0C3}"/>
              </a:ext>
            </a:extLst>
          </p:cNvPr>
          <p:cNvPicPr>
            <a:picLocks noChangeAspect="1"/>
          </p:cNvPicPr>
          <p:nvPr/>
        </p:nvPicPr>
        <p:blipFill>
          <a:blip r:embed="rId2"/>
          <a:stretch>
            <a:fillRect/>
          </a:stretch>
        </p:blipFill>
        <p:spPr>
          <a:xfrm>
            <a:off x="10468154" y="6281565"/>
            <a:ext cx="205309" cy="207210"/>
          </a:xfrm>
          <a:prstGeom prst="rect">
            <a:avLst/>
          </a:prstGeom>
        </p:spPr>
      </p:pic>
      <p:sp>
        <p:nvSpPr>
          <p:cNvPr id="23" name="TextBox 22">
            <a:extLst>
              <a:ext uri="{FF2B5EF4-FFF2-40B4-BE49-F238E27FC236}">
                <a16:creationId xmlns:a16="http://schemas.microsoft.com/office/drawing/2014/main" id="{F7513B9F-E3D6-D2A0-8A15-D04F15052A91}"/>
              </a:ext>
            </a:extLst>
          </p:cNvPr>
          <p:cNvSpPr txBox="1"/>
          <p:nvPr/>
        </p:nvSpPr>
        <p:spPr>
          <a:xfrm>
            <a:off x="295195" y="6212431"/>
            <a:ext cx="2263067"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Lifetime Updates &amp; Community</a:t>
            </a:r>
          </a:p>
        </p:txBody>
      </p:sp>
      <p:sp>
        <p:nvSpPr>
          <p:cNvPr id="75" name="Rectangle: Rounded Corners 74">
            <a:extLst>
              <a:ext uri="{FF2B5EF4-FFF2-40B4-BE49-F238E27FC236}">
                <a16:creationId xmlns:a16="http://schemas.microsoft.com/office/drawing/2014/main" id="{F9153DEC-C723-56A8-0DA8-4E12FD1EB634}"/>
              </a:ext>
            </a:extLst>
          </p:cNvPr>
          <p:cNvSpPr/>
          <p:nvPr/>
        </p:nvSpPr>
        <p:spPr>
          <a:xfrm>
            <a:off x="301143" y="1016605"/>
            <a:ext cx="11458437" cy="10759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894B76B3-ED76-C3A7-C418-0E13388891CA}"/>
              </a:ext>
            </a:extLst>
          </p:cNvPr>
          <p:cNvSpPr txBox="1"/>
          <p:nvPr/>
        </p:nvSpPr>
        <p:spPr>
          <a:xfrm>
            <a:off x="3725054" y="1038591"/>
            <a:ext cx="1668066" cy="345479"/>
          </a:xfrm>
          <a:prstGeom prst="rect">
            <a:avLst/>
          </a:prstGeom>
          <a:noFill/>
        </p:spPr>
        <p:txBody>
          <a:bodyPr wrap="square">
            <a:spAutoFit/>
          </a:bodyPr>
          <a:lstStyle/>
          <a:p>
            <a:pPr lvl="0" algn="ctr">
              <a:lnSpc>
                <a:spcPct val="150000"/>
              </a:lnSpc>
            </a:pPr>
            <a:r>
              <a:rPr lang="en-US" sz="1200" b="1" dirty="0">
                <a:solidFill>
                  <a:schemeClr val="tx1">
                    <a:lumMod val="85000"/>
                    <a:lumOff val="15000"/>
                  </a:schemeClr>
                </a:solidFill>
                <a:latin typeface="Anago Book" panose="02000000000000000000" pitchFamily="50" charset="0"/>
                <a:cs typeface="Poppins" panose="00000500000000000000" pitchFamily="50" charset="0"/>
              </a:rPr>
              <a:t>CSM (Stocks)</a:t>
            </a:r>
          </a:p>
        </p:txBody>
      </p:sp>
      <p:sp>
        <p:nvSpPr>
          <p:cNvPr id="10" name="TextBox 9">
            <a:extLst>
              <a:ext uri="{FF2B5EF4-FFF2-40B4-BE49-F238E27FC236}">
                <a16:creationId xmlns:a16="http://schemas.microsoft.com/office/drawing/2014/main" id="{263FC703-FB47-C686-E526-856AEA469D06}"/>
              </a:ext>
            </a:extLst>
          </p:cNvPr>
          <p:cNvSpPr txBox="1"/>
          <p:nvPr/>
        </p:nvSpPr>
        <p:spPr>
          <a:xfrm>
            <a:off x="5735412" y="1038591"/>
            <a:ext cx="1668066" cy="345479"/>
          </a:xfrm>
          <a:prstGeom prst="rect">
            <a:avLst/>
          </a:prstGeom>
          <a:noFill/>
        </p:spPr>
        <p:txBody>
          <a:bodyPr wrap="square">
            <a:spAutoFit/>
          </a:bodyPr>
          <a:lstStyle/>
          <a:p>
            <a:pPr lvl="0" algn="ctr">
              <a:lnSpc>
                <a:spcPct val="150000"/>
              </a:lnSpc>
            </a:pPr>
            <a:r>
              <a:rPr lang="en-US" sz="1200" b="1" dirty="0">
                <a:solidFill>
                  <a:schemeClr val="tx1">
                    <a:lumMod val="85000"/>
                    <a:lumOff val="15000"/>
                  </a:schemeClr>
                </a:solidFill>
                <a:latin typeface="Anago Book" panose="02000000000000000000" pitchFamily="50" charset="0"/>
                <a:cs typeface="Poppins" panose="00000500000000000000" pitchFamily="50" charset="0"/>
              </a:rPr>
              <a:t>CCM (Currency)</a:t>
            </a:r>
          </a:p>
        </p:txBody>
      </p:sp>
      <p:sp>
        <p:nvSpPr>
          <p:cNvPr id="11" name="TextBox 10">
            <a:extLst>
              <a:ext uri="{FF2B5EF4-FFF2-40B4-BE49-F238E27FC236}">
                <a16:creationId xmlns:a16="http://schemas.microsoft.com/office/drawing/2014/main" id="{2B299CE8-05CE-6539-A201-76EA3DA56C8F}"/>
              </a:ext>
            </a:extLst>
          </p:cNvPr>
          <p:cNvSpPr txBox="1"/>
          <p:nvPr/>
        </p:nvSpPr>
        <p:spPr>
          <a:xfrm>
            <a:off x="7745770" y="1038591"/>
            <a:ext cx="1668066" cy="345479"/>
          </a:xfrm>
          <a:prstGeom prst="rect">
            <a:avLst/>
          </a:prstGeom>
          <a:noFill/>
        </p:spPr>
        <p:txBody>
          <a:bodyPr wrap="square">
            <a:spAutoFit/>
          </a:bodyPr>
          <a:lstStyle/>
          <a:p>
            <a:pPr lvl="0" algn="ctr">
              <a:lnSpc>
                <a:spcPct val="150000"/>
              </a:lnSpc>
            </a:pPr>
            <a:r>
              <a:rPr lang="en-US" sz="1200" b="1" dirty="0">
                <a:solidFill>
                  <a:schemeClr val="tx1">
                    <a:lumMod val="85000"/>
                    <a:lumOff val="15000"/>
                  </a:schemeClr>
                </a:solidFill>
                <a:latin typeface="Anago Book" panose="02000000000000000000" pitchFamily="50" charset="0"/>
                <a:cs typeface="Poppins" panose="00000500000000000000" pitchFamily="50" charset="0"/>
              </a:rPr>
              <a:t>CPT (Pro Trading)</a:t>
            </a:r>
          </a:p>
        </p:txBody>
      </p:sp>
      <p:sp>
        <p:nvSpPr>
          <p:cNvPr id="12" name="TextBox 11">
            <a:extLst>
              <a:ext uri="{FF2B5EF4-FFF2-40B4-BE49-F238E27FC236}">
                <a16:creationId xmlns:a16="http://schemas.microsoft.com/office/drawing/2014/main" id="{64701946-E020-82F1-9A08-CF600363C204}"/>
              </a:ext>
            </a:extLst>
          </p:cNvPr>
          <p:cNvSpPr txBox="1"/>
          <p:nvPr/>
        </p:nvSpPr>
        <p:spPr>
          <a:xfrm>
            <a:off x="9756127" y="1038591"/>
            <a:ext cx="1668066" cy="345479"/>
          </a:xfrm>
          <a:prstGeom prst="rect">
            <a:avLst/>
          </a:prstGeom>
          <a:noFill/>
        </p:spPr>
        <p:txBody>
          <a:bodyPr wrap="square">
            <a:spAutoFit/>
          </a:bodyPr>
          <a:lstStyle/>
          <a:p>
            <a:pPr lvl="0" algn="ctr">
              <a:lnSpc>
                <a:spcPct val="150000"/>
              </a:lnSpc>
            </a:pPr>
            <a:r>
              <a:rPr lang="en-US" sz="1200" b="1" dirty="0">
                <a:solidFill>
                  <a:schemeClr val="tx1">
                    <a:lumMod val="85000"/>
                    <a:lumOff val="15000"/>
                  </a:schemeClr>
                </a:solidFill>
                <a:latin typeface="Anago Book" panose="02000000000000000000" pitchFamily="50" charset="0"/>
                <a:cs typeface="Poppins" panose="00000500000000000000" pitchFamily="50" charset="0"/>
              </a:rPr>
              <a:t>MFM (Master)</a:t>
            </a:r>
          </a:p>
        </p:txBody>
      </p:sp>
      <p:sp>
        <p:nvSpPr>
          <p:cNvPr id="24" name="TextBox 23">
            <a:extLst>
              <a:ext uri="{FF2B5EF4-FFF2-40B4-BE49-F238E27FC236}">
                <a16:creationId xmlns:a16="http://schemas.microsoft.com/office/drawing/2014/main" id="{3A7C33D6-1918-CA5C-9319-1BA0292B3F08}"/>
              </a:ext>
            </a:extLst>
          </p:cNvPr>
          <p:cNvSpPr txBox="1"/>
          <p:nvPr/>
        </p:nvSpPr>
        <p:spPr>
          <a:xfrm>
            <a:off x="4067346" y="1558618"/>
            <a:ext cx="1668066"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2 Months</a:t>
            </a:r>
          </a:p>
        </p:txBody>
      </p:sp>
      <p:sp>
        <p:nvSpPr>
          <p:cNvPr id="26" name="TextBox 25">
            <a:extLst>
              <a:ext uri="{FF2B5EF4-FFF2-40B4-BE49-F238E27FC236}">
                <a16:creationId xmlns:a16="http://schemas.microsoft.com/office/drawing/2014/main" id="{B472FEB8-0C02-648F-F257-70BEDF188220}"/>
              </a:ext>
            </a:extLst>
          </p:cNvPr>
          <p:cNvSpPr txBox="1"/>
          <p:nvPr/>
        </p:nvSpPr>
        <p:spPr>
          <a:xfrm>
            <a:off x="6165006" y="1558618"/>
            <a:ext cx="1668066"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12 Months</a:t>
            </a:r>
          </a:p>
        </p:txBody>
      </p:sp>
      <p:sp>
        <p:nvSpPr>
          <p:cNvPr id="28" name="TextBox 27">
            <a:extLst>
              <a:ext uri="{FF2B5EF4-FFF2-40B4-BE49-F238E27FC236}">
                <a16:creationId xmlns:a16="http://schemas.microsoft.com/office/drawing/2014/main" id="{56807B72-FA1C-3064-0C25-1FF6334934BF}"/>
              </a:ext>
            </a:extLst>
          </p:cNvPr>
          <p:cNvSpPr txBox="1"/>
          <p:nvPr/>
        </p:nvSpPr>
        <p:spPr>
          <a:xfrm>
            <a:off x="8028133" y="1558618"/>
            <a:ext cx="1668066"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12 Months</a:t>
            </a:r>
          </a:p>
        </p:txBody>
      </p:sp>
      <p:sp>
        <p:nvSpPr>
          <p:cNvPr id="30" name="TextBox 29">
            <a:extLst>
              <a:ext uri="{FF2B5EF4-FFF2-40B4-BE49-F238E27FC236}">
                <a16:creationId xmlns:a16="http://schemas.microsoft.com/office/drawing/2014/main" id="{5D38B996-371D-CDE7-7D7B-8731EC2455ED}"/>
              </a:ext>
            </a:extLst>
          </p:cNvPr>
          <p:cNvSpPr txBox="1"/>
          <p:nvPr/>
        </p:nvSpPr>
        <p:spPr>
          <a:xfrm>
            <a:off x="10130154" y="1558618"/>
            <a:ext cx="1668066"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24 Months</a:t>
            </a:r>
          </a:p>
        </p:txBody>
      </p:sp>
      <p:sp>
        <p:nvSpPr>
          <p:cNvPr id="8" name="TextBox 7">
            <a:extLst>
              <a:ext uri="{FF2B5EF4-FFF2-40B4-BE49-F238E27FC236}">
                <a16:creationId xmlns:a16="http://schemas.microsoft.com/office/drawing/2014/main" id="{0AFCC82B-AB01-984C-2B21-8DCD07287C1B}"/>
              </a:ext>
            </a:extLst>
          </p:cNvPr>
          <p:cNvSpPr txBox="1"/>
          <p:nvPr/>
        </p:nvSpPr>
        <p:spPr>
          <a:xfrm>
            <a:off x="295198" y="1017732"/>
            <a:ext cx="1668066" cy="345479"/>
          </a:xfrm>
          <a:prstGeom prst="rect">
            <a:avLst/>
          </a:prstGeom>
          <a:noFill/>
        </p:spPr>
        <p:txBody>
          <a:bodyPr wrap="square">
            <a:spAutoFit/>
          </a:bodyPr>
          <a:lstStyle/>
          <a:p>
            <a:pPr lvl="0">
              <a:lnSpc>
                <a:spcPct val="150000"/>
              </a:lnSpc>
            </a:pPr>
            <a:r>
              <a:rPr lang="en-US" sz="1200" b="1" dirty="0">
                <a:solidFill>
                  <a:schemeClr val="tx1">
                    <a:lumMod val="85000"/>
                    <a:lumOff val="15000"/>
                  </a:schemeClr>
                </a:solidFill>
                <a:latin typeface="Anago Book" panose="02000000000000000000" pitchFamily="50" charset="0"/>
                <a:cs typeface="Poppins" panose="00000500000000000000" pitchFamily="50" charset="0"/>
              </a:rPr>
              <a:t>Features (</a:t>
            </a:r>
            <a:r>
              <a:rPr lang="en-US" sz="1200" b="1" dirty="0" err="1">
                <a:solidFill>
                  <a:schemeClr val="tx1">
                    <a:lumMod val="85000"/>
                    <a:lumOff val="15000"/>
                  </a:schemeClr>
                </a:solidFill>
                <a:latin typeface="Anago Book" panose="02000000000000000000" pitchFamily="50" charset="0"/>
                <a:cs typeface="Poppins" panose="00000500000000000000" pitchFamily="50" charset="0"/>
              </a:rPr>
              <a:t>suvidhaen</a:t>
            </a:r>
            <a:r>
              <a:rPr lang="en-US" sz="1200" b="1" dirty="0">
                <a:solidFill>
                  <a:schemeClr val="tx1">
                    <a:lumMod val="85000"/>
                    <a:lumOff val="15000"/>
                  </a:schemeClr>
                </a:solidFill>
                <a:latin typeface="Anago Book" panose="02000000000000000000" pitchFamily="50" charset="0"/>
                <a:cs typeface="Poppins" panose="00000500000000000000" pitchFamily="50" charset="0"/>
              </a:rPr>
              <a:t>)</a:t>
            </a:r>
          </a:p>
        </p:txBody>
      </p:sp>
      <p:sp>
        <p:nvSpPr>
          <p:cNvPr id="13" name="TextBox 12">
            <a:extLst>
              <a:ext uri="{FF2B5EF4-FFF2-40B4-BE49-F238E27FC236}">
                <a16:creationId xmlns:a16="http://schemas.microsoft.com/office/drawing/2014/main" id="{214311EB-0C68-FAE1-634D-0F7DB94808B5}"/>
              </a:ext>
            </a:extLst>
          </p:cNvPr>
          <p:cNvSpPr txBox="1"/>
          <p:nvPr/>
        </p:nvSpPr>
        <p:spPr>
          <a:xfrm>
            <a:off x="296098" y="1558618"/>
            <a:ext cx="1668066" cy="345479"/>
          </a:xfrm>
          <a:prstGeom prst="rect">
            <a:avLst/>
          </a:prstGeom>
          <a:noFill/>
        </p:spPr>
        <p:txBody>
          <a:bodyPr wrap="square">
            <a:spAutoFit/>
          </a:bodyPr>
          <a:lstStyle/>
          <a:p>
            <a:pPr lvl="0">
              <a:lnSpc>
                <a:spcPct val="150000"/>
              </a:lnSpc>
            </a:pPr>
            <a:r>
              <a:rPr lang="en-US" sz="1200" dirty="0">
                <a:solidFill>
                  <a:schemeClr val="tx1">
                    <a:lumMod val="85000"/>
                    <a:lumOff val="15000"/>
                  </a:schemeClr>
                </a:solidFill>
                <a:latin typeface="Anago Book" panose="02000000000000000000" pitchFamily="50" charset="0"/>
                <a:cs typeface="Poppins" panose="00000500000000000000" pitchFamily="50" charset="0"/>
              </a:rPr>
              <a:t>Duration</a:t>
            </a:r>
          </a:p>
        </p:txBody>
      </p:sp>
      <p:pic>
        <p:nvPicPr>
          <p:cNvPr id="2" name="Picture 1" descr="A yellow triangle with black background&#10;&#10;AI-generated content may be incorrect.">
            <a:extLst>
              <a:ext uri="{FF2B5EF4-FFF2-40B4-BE49-F238E27FC236}">
                <a16:creationId xmlns:a16="http://schemas.microsoft.com/office/drawing/2014/main" id="{FC46EF1B-13CC-9F2A-4C6B-D850F2FF601C}"/>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80057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834A7017-5EDF-F8F3-E8A1-4002E9BEF91B}"/>
            </a:ext>
          </a:extLst>
        </p:cNvPr>
        <p:cNvGrpSpPr/>
        <p:nvPr/>
      </p:nvGrpSpPr>
      <p:grpSpPr>
        <a:xfrm>
          <a:off x="0" y="0"/>
          <a:ext cx="0" cy="0"/>
          <a:chOff x="0" y="0"/>
          <a:chExt cx="0" cy="0"/>
        </a:xfrm>
      </p:grpSpPr>
      <p:pic>
        <p:nvPicPr>
          <p:cNvPr id="218" name="Google Shape;218;p21" descr="image.png">
            <a:extLst>
              <a:ext uri="{FF2B5EF4-FFF2-40B4-BE49-F238E27FC236}">
                <a16:creationId xmlns:a16="http://schemas.microsoft.com/office/drawing/2014/main" id="{F20A9493-548B-C629-D005-27E020EF8707}"/>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939A8736-5DD0-DAFA-BD52-127F90852466}"/>
              </a:ext>
            </a:extLst>
          </p:cNvPr>
          <p:cNvSpPr txBox="1"/>
          <p:nvPr/>
        </p:nvSpPr>
        <p:spPr>
          <a:xfrm>
            <a:off x="1267146" y="267129"/>
            <a:ext cx="9657708" cy="400110"/>
          </a:xfrm>
          <a:prstGeom prst="rect">
            <a:avLst/>
          </a:prstGeom>
          <a:noFill/>
        </p:spPr>
        <p:txBody>
          <a:bodyPr wrap="square" rtlCol="0">
            <a:spAutoFit/>
          </a:bodyPr>
          <a:lstStyle/>
          <a:p>
            <a:pPr algn="ctr"/>
            <a:r>
              <a:rPr lang="en-IN" sz="2000" b="1" dirty="0">
                <a:solidFill>
                  <a:srgbClr val="17375E"/>
                </a:solidFill>
                <a:latin typeface="Anago Bold Italic" panose="02000504000000020004" pitchFamily="50" charset="0"/>
              </a:rPr>
              <a:t>India’s ONLY Academy with Scientific Trader Profiling</a:t>
            </a:r>
            <a:endParaRPr lang="en-US" sz="2000" dirty="0">
              <a:solidFill>
                <a:srgbClr val="17375E"/>
              </a:solidFill>
              <a:latin typeface="Anago Bold Italic" panose="02000504000000020004" pitchFamily="50" charset="0"/>
            </a:endParaRPr>
          </a:p>
        </p:txBody>
      </p:sp>
      <p:sp>
        <p:nvSpPr>
          <p:cNvPr id="4" name="TextBox 3">
            <a:extLst>
              <a:ext uri="{FF2B5EF4-FFF2-40B4-BE49-F238E27FC236}">
                <a16:creationId xmlns:a16="http://schemas.microsoft.com/office/drawing/2014/main" id="{EC347552-D32E-3D4B-9749-7B526DB4FE87}"/>
              </a:ext>
            </a:extLst>
          </p:cNvPr>
          <p:cNvSpPr txBox="1"/>
          <p:nvPr/>
        </p:nvSpPr>
        <p:spPr>
          <a:xfrm>
            <a:off x="3195263" y="2753474"/>
            <a:ext cx="184731" cy="307777"/>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53A9622E-30BF-6887-E61C-2881B5905B83}"/>
              </a:ext>
            </a:extLst>
          </p:cNvPr>
          <p:cNvSpPr txBox="1"/>
          <p:nvPr/>
        </p:nvSpPr>
        <p:spPr>
          <a:xfrm>
            <a:off x="571500" y="2433616"/>
            <a:ext cx="11049000" cy="738664"/>
          </a:xfrm>
          <a:prstGeom prst="rect">
            <a:avLst/>
          </a:prstGeom>
          <a:noFill/>
        </p:spPr>
        <p:txBody>
          <a:bodyPr wrap="square" rtlCol="0">
            <a:spAutoFit/>
          </a:bodyPr>
          <a:lstStyle/>
          <a:p>
            <a:pPr algn="ctr"/>
            <a:r>
              <a:rPr lang="en-US" dirty="0">
                <a:solidFill>
                  <a:srgbClr val="17375E"/>
                </a:solidFill>
                <a:latin typeface="Anago Bold Italic" panose="02000504000000020004" pitchFamily="50" charset="0"/>
              </a:rPr>
              <a:t>With Teamlead Career Training &amp; Global Services LLP, WealthGenics becomes India’s ONLY Online academy providing scientific, personality-based trader profiling — matching your psychology, personality, risk behaviour, and experience to the trading style built FOR YOU.</a:t>
            </a:r>
          </a:p>
          <a:p>
            <a:pPr algn="ctr"/>
            <a:r>
              <a:rPr lang="en-US" dirty="0">
                <a:solidFill>
                  <a:srgbClr val="17375E"/>
                </a:solidFill>
                <a:latin typeface="Anago Bold Italic" panose="02000504000000020004" pitchFamily="50" charset="0"/>
              </a:rPr>
              <a:t>No other institute in India offers this edge.</a:t>
            </a:r>
          </a:p>
        </p:txBody>
      </p:sp>
      <p:sp>
        <p:nvSpPr>
          <p:cNvPr id="6" name="Google Shape;189;p19">
            <a:extLst>
              <a:ext uri="{FF2B5EF4-FFF2-40B4-BE49-F238E27FC236}">
                <a16:creationId xmlns:a16="http://schemas.microsoft.com/office/drawing/2014/main" id="{EFB6F9B7-83E2-ED7A-231A-A14802CB97BA}"/>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8" name="Graphic 7" descr="Handshake with solid fill">
            <a:extLst>
              <a:ext uri="{FF2B5EF4-FFF2-40B4-BE49-F238E27FC236}">
                <a16:creationId xmlns:a16="http://schemas.microsoft.com/office/drawing/2014/main" id="{176F30F7-34DC-22C3-4F2E-A2054293FA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7154" y="1233415"/>
            <a:ext cx="914400" cy="914400"/>
          </a:xfrm>
          <a:prstGeom prst="rect">
            <a:avLst/>
          </a:prstGeom>
        </p:spPr>
      </p:pic>
      <p:pic>
        <p:nvPicPr>
          <p:cNvPr id="11" name="Picture 10" descr="A yellow triangle with black background&#10;&#10;AI-generated content may be incorrect.">
            <a:extLst>
              <a:ext uri="{FF2B5EF4-FFF2-40B4-BE49-F238E27FC236}">
                <a16:creationId xmlns:a16="http://schemas.microsoft.com/office/drawing/2014/main" id="{174F78DA-18F0-606A-329B-A4C4F6E913AE}"/>
              </a:ext>
            </a:extLst>
          </p:cNvPr>
          <p:cNvPicPr>
            <a:picLocks noChangeAspect="1"/>
          </p:cNvPicPr>
          <p:nvPr/>
        </p:nvPicPr>
        <p:blipFill>
          <a:blip r:embed="rId6"/>
          <a:stretch>
            <a:fillRect/>
          </a:stretch>
        </p:blipFill>
        <p:spPr>
          <a:xfrm>
            <a:off x="3586011" y="1167804"/>
            <a:ext cx="1362323" cy="914400"/>
          </a:xfrm>
          <a:prstGeom prst="rect">
            <a:avLst/>
          </a:prstGeom>
        </p:spPr>
      </p:pic>
      <p:pic>
        <p:nvPicPr>
          <p:cNvPr id="13" name="Picture 12" descr="A logo for a company&#10;&#10;AI-generated content may be incorrect.">
            <a:extLst>
              <a:ext uri="{FF2B5EF4-FFF2-40B4-BE49-F238E27FC236}">
                <a16:creationId xmlns:a16="http://schemas.microsoft.com/office/drawing/2014/main" id="{CA1F2DFB-6546-24A0-6C71-DCE629B70FED}"/>
              </a:ext>
            </a:extLst>
          </p:cNvPr>
          <p:cNvPicPr>
            <a:picLocks noChangeAspect="1"/>
          </p:cNvPicPr>
          <p:nvPr/>
        </p:nvPicPr>
        <p:blipFill>
          <a:blip r:embed="rId7"/>
          <a:stretch>
            <a:fillRect/>
          </a:stretch>
        </p:blipFill>
        <p:spPr>
          <a:xfrm>
            <a:off x="6816246" y="836015"/>
            <a:ext cx="2369051" cy="1323882"/>
          </a:xfrm>
          <a:prstGeom prst="rect">
            <a:avLst/>
          </a:prstGeom>
        </p:spPr>
      </p:pic>
      <p:sp>
        <p:nvSpPr>
          <p:cNvPr id="14" name="Google Shape;177;p19">
            <a:extLst>
              <a:ext uri="{FF2B5EF4-FFF2-40B4-BE49-F238E27FC236}">
                <a16:creationId xmlns:a16="http://schemas.microsoft.com/office/drawing/2014/main" id="{6AE61980-C819-6860-34B3-0CD589C4EE14}"/>
              </a:ext>
            </a:extLst>
          </p:cNvPr>
          <p:cNvSpPr txBox="1"/>
          <p:nvPr/>
        </p:nvSpPr>
        <p:spPr>
          <a:xfrm>
            <a:off x="676763" y="3630328"/>
            <a:ext cx="3411547" cy="246221"/>
          </a:xfrm>
          <a:prstGeom prst="rect">
            <a:avLst/>
          </a:prstGeom>
          <a:noFill/>
          <a:ln>
            <a:noFill/>
          </a:ln>
        </p:spPr>
        <p:txBody>
          <a:bodyPr spcFirstLastPara="1" wrap="square" lIns="0" tIns="0" rIns="0" bIns="0" anchor="t" anchorCtr="0">
            <a:spAutoFit/>
          </a:bodyPr>
          <a:lstStyle/>
          <a:p>
            <a:pPr lvl="0"/>
            <a:r>
              <a:rPr lang="en-US" sz="1600" b="1" dirty="0">
                <a:solidFill>
                  <a:srgbClr val="17375E"/>
                </a:solidFill>
                <a:latin typeface="Anago Bold Italic" panose="02000504000000020004" pitchFamily="50" charset="0"/>
              </a:rPr>
              <a:t>Psychology &amp; behaviour Assessment </a:t>
            </a:r>
            <a:endParaRPr lang="en-US" sz="1100" dirty="0">
              <a:solidFill>
                <a:srgbClr val="17375E"/>
              </a:solidFill>
              <a:latin typeface="Anago Bold Italic" panose="02000504000000020004" pitchFamily="50" charset="0"/>
            </a:endParaRPr>
          </a:p>
        </p:txBody>
      </p:sp>
      <p:sp>
        <p:nvSpPr>
          <p:cNvPr id="15" name="TextBox 14">
            <a:extLst>
              <a:ext uri="{FF2B5EF4-FFF2-40B4-BE49-F238E27FC236}">
                <a16:creationId xmlns:a16="http://schemas.microsoft.com/office/drawing/2014/main" id="{15C000EF-E810-1501-0FBF-5334D2824AC1}"/>
              </a:ext>
            </a:extLst>
          </p:cNvPr>
          <p:cNvSpPr txBox="1"/>
          <p:nvPr/>
        </p:nvSpPr>
        <p:spPr>
          <a:xfrm>
            <a:off x="676763" y="3881097"/>
            <a:ext cx="3411548" cy="461665"/>
          </a:xfrm>
          <a:prstGeom prst="rect">
            <a:avLst/>
          </a:prstGeom>
          <a:noFill/>
        </p:spPr>
        <p:txBody>
          <a:bodyPr wrap="square">
            <a:spAutoFit/>
          </a:bodyPr>
          <a:lstStyle/>
          <a:p>
            <a:pPr lvl="0"/>
            <a:r>
              <a:rPr lang="en-US" sz="1200" b="1" dirty="0">
                <a:solidFill>
                  <a:schemeClr val="tx1">
                    <a:lumMod val="85000"/>
                    <a:lumOff val="15000"/>
                  </a:schemeClr>
                </a:solidFill>
                <a:latin typeface="Anago Bold Italic" panose="02000504000000020004" pitchFamily="50" charset="0"/>
                <a:cs typeface="Poppins" panose="00000500000000000000" pitchFamily="50" charset="0"/>
              </a:rPr>
              <a:t>Trading is 80% psychology.</a:t>
            </a:r>
          </a:p>
          <a:p>
            <a:pPr lvl="0"/>
            <a:r>
              <a:rPr lang="en-US" sz="1200" b="1" dirty="0">
                <a:solidFill>
                  <a:schemeClr val="tx1">
                    <a:lumMod val="85000"/>
                    <a:lumOff val="15000"/>
                  </a:schemeClr>
                </a:solidFill>
                <a:latin typeface="Anago Bold Italic" panose="02000504000000020004" pitchFamily="50" charset="0"/>
                <a:cs typeface="Poppins" panose="00000500000000000000" pitchFamily="50" charset="0"/>
              </a:rPr>
              <a:t>Teamlead builds the mind of a true winner.</a:t>
            </a:r>
          </a:p>
        </p:txBody>
      </p:sp>
      <p:sp>
        <p:nvSpPr>
          <p:cNvPr id="16" name="TextBox 15">
            <a:extLst>
              <a:ext uri="{FF2B5EF4-FFF2-40B4-BE49-F238E27FC236}">
                <a16:creationId xmlns:a16="http://schemas.microsoft.com/office/drawing/2014/main" id="{7BE3EA92-5827-340B-FAFA-C0A1F899DA24}"/>
              </a:ext>
            </a:extLst>
          </p:cNvPr>
          <p:cNvSpPr txBox="1"/>
          <p:nvPr/>
        </p:nvSpPr>
        <p:spPr>
          <a:xfrm>
            <a:off x="676763" y="4754464"/>
            <a:ext cx="3905907" cy="1046440"/>
          </a:xfrm>
          <a:prstGeom prst="rect">
            <a:avLst/>
          </a:prstGeom>
          <a:noFill/>
        </p:spPr>
        <p:txBody>
          <a:bodyPr wrap="square">
            <a:spAutoFit/>
          </a:bodyPr>
          <a:lstStyle/>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Winner Mindset Training</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Emotional Control in Tough Market Phases</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Fear &amp; Greed Management</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Discipline &amp; Decision-Making Frameworks</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Survival Strategy during Losing Streaks</a:t>
            </a:r>
          </a:p>
        </p:txBody>
      </p:sp>
      <p:sp>
        <p:nvSpPr>
          <p:cNvPr id="17" name="TextBox 16">
            <a:extLst>
              <a:ext uri="{FF2B5EF4-FFF2-40B4-BE49-F238E27FC236}">
                <a16:creationId xmlns:a16="http://schemas.microsoft.com/office/drawing/2014/main" id="{03771801-11EE-7196-14AD-E59483561840}"/>
              </a:ext>
            </a:extLst>
          </p:cNvPr>
          <p:cNvSpPr txBox="1"/>
          <p:nvPr/>
        </p:nvSpPr>
        <p:spPr>
          <a:xfrm>
            <a:off x="676763" y="4408985"/>
            <a:ext cx="1630072" cy="345479"/>
          </a:xfrm>
          <a:prstGeom prst="rect">
            <a:avLst/>
          </a:prstGeom>
          <a:noFill/>
        </p:spPr>
        <p:txBody>
          <a:bodyPr wrap="square">
            <a:spAutoFit/>
          </a:bodyPr>
          <a:lstStyle/>
          <a:p>
            <a:pPr lvl="0">
              <a:lnSpc>
                <a:spcPct val="150000"/>
              </a:lnSpc>
            </a:pPr>
            <a:r>
              <a:rPr lang="en-US" sz="1200" b="1" dirty="0">
                <a:solidFill>
                  <a:schemeClr val="tx1">
                    <a:lumMod val="85000"/>
                    <a:lumOff val="15000"/>
                  </a:schemeClr>
                </a:solidFill>
                <a:latin typeface="Anago Bold Italic" panose="02000504000000020004" pitchFamily="50" charset="0"/>
                <a:cs typeface="Poppins" panose="00000500000000000000" pitchFamily="50" charset="0"/>
              </a:rPr>
              <a:t>ASSESSMENT FOR:</a:t>
            </a:r>
          </a:p>
        </p:txBody>
      </p:sp>
      <p:grpSp>
        <p:nvGrpSpPr>
          <p:cNvPr id="18" name="Group 17">
            <a:extLst>
              <a:ext uri="{FF2B5EF4-FFF2-40B4-BE49-F238E27FC236}">
                <a16:creationId xmlns:a16="http://schemas.microsoft.com/office/drawing/2014/main" id="{39A17036-5664-C4DA-2F07-23E346A5C325}"/>
              </a:ext>
            </a:extLst>
          </p:cNvPr>
          <p:cNvGrpSpPr/>
          <p:nvPr/>
        </p:nvGrpSpPr>
        <p:grpSpPr>
          <a:xfrm>
            <a:off x="311098" y="5991163"/>
            <a:ext cx="4637236" cy="693207"/>
            <a:chOff x="528773" y="4077341"/>
            <a:chExt cx="3413371" cy="1348228"/>
          </a:xfrm>
        </p:grpSpPr>
        <p:sp>
          <p:nvSpPr>
            <p:cNvPr id="19" name="Rectangle: Rounded Corners 18">
              <a:extLst>
                <a:ext uri="{FF2B5EF4-FFF2-40B4-BE49-F238E27FC236}">
                  <a16:creationId xmlns:a16="http://schemas.microsoft.com/office/drawing/2014/main" id="{6C5FF065-69A9-16AC-3C9F-E08C526C46B7}"/>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96F31DC-B920-3018-9EB1-30AC67395260}"/>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EEB49624-AB04-2FE9-082E-73BE66C4AB57}"/>
              </a:ext>
            </a:extLst>
          </p:cNvPr>
          <p:cNvSpPr txBox="1"/>
          <p:nvPr/>
        </p:nvSpPr>
        <p:spPr>
          <a:xfrm>
            <a:off x="506655" y="6006539"/>
            <a:ext cx="4475826" cy="623248"/>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Benefit</a:t>
            </a:r>
            <a:r>
              <a:rPr lang="en-US" sz="1200" b="1" i="1" dirty="0">
                <a:solidFill>
                  <a:schemeClr val="tx1">
                    <a:lumMod val="85000"/>
                    <a:lumOff val="15000"/>
                  </a:schemeClr>
                </a:solidFill>
                <a:latin typeface="Poppins" panose="00000500000000000000" pitchFamily="50" charset="0"/>
                <a:cs typeface="Poppins" panose="00000500000000000000" pitchFamily="50" charset="0"/>
              </a:rPr>
              <a:t>:  </a:t>
            </a:r>
            <a:r>
              <a:rPr lang="en-US" sz="1200" i="1" dirty="0">
                <a:solidFill>
                  <a:schemeClr val="tx1">
                    <a:lumMod val="85000"/>
                    <a:lumOff val="15000"/>
                  </a:schemeClr>
                </a:solidFill>
                <a:latin typeface="Poppins" panose="00000500000000000000" pitchFamily="50" charset="0"/>
                <a:cs typeface="Poppins" panose="00000500000000000000" pitchFamily="50" charset="0"/>
              </a:rPr>
              <a:t>You become emotionally strong, consistent, and stable — the kind of trader who wins long-term</a:t>
            </a:r>
          </a:p>
        </p:txBody>
      </p:sp>
      <p:sp>
        <p:nvSpPr>
          <p:cNvPr id="22" name="Google Shape;177;p19">
            <a:extLst>
              <a:ext uri="{FF2B5EF4-FFF2-40B4-BE49-F238E27FC236}">
                <a16:creationId xmlns:a16="http://schemas.microsoft.com/office/drawing/2014/main" id="{146677AA-605D-5D41-5E04-0B8A58C21809}"/>
              </a:ext>
            </a:extLst>
          </p:cNvPr>
          <p:cNvSpPr txBox="1"/>
          <p:nvPr/>
        </p:nvSpPr>
        <p:spPr>
          <a:xfrm>
            <a:off x="7555225" y="3630328"/>
            <a:ext cx="4065275" cy="246221"/>
          </a:xfrm>
          <a:prstGeom prst="rect">
            <a:avLst/>
          </a:prstGeom>
          <a:noFill/>
          <a:ln>
            <a:noFill/>
          </a:ln>
        </p:spPr>
        <p:txBody>
          <a:bodyPr spcFirstLastPara="1" wrap="square" lIns="0" tIns="0" rIns="0" bIns="0" anchor="t" anchorCtr="0">
            <a:spAutoFit/>
          </a:bodyPr>
          <a:lstStyle/>
          <a:p>
            <a:pPr lvl="0"/>
            <a:r>
              <a:rPr lang="en-US" sz="1600" b="1" dirty="0">
                <a:solidFill>
                  <a:srgbClr val="17375E"/>
                </a:solidFill>
                <a:latin typeface="Anago Bold Italic" panose="02000504000000020004" pitchFamily="50" charset="0"/>
              </a:rPr>
              <a:t>Scientific Trader Personality Assessment</a:t>
            </a:r>
            <a:endParaRPr lang="en-US" sz="1100" dirty="0">
              <a:solidFill>
                <a:srgbClr val="17375E"/>
              </a:solidFill>
              <a:latin typeface="Anago Bold Italic" panose="02000504000000020004" pitchFamily="50" charset="0"/>
            </a:endParaRPr>
          </a:p>
        </p:txBody>
      </p:sp>
      <p:sp>
        <p:nvSpPr>
          <p:cNvPr id="23" name="TextBox 22">
            <a:extLst>
              <a:ext uri="{FF2B5EF4-FFF2-40B4-BE49-F238E27FC236}">
                <a16:creationId xmlns:a16="http://schemas.microsoft.com/office/drawing/2014/main" id="{05FFE47F-BC1B-6B86-9CD1-536B153F8B0E}"/>
              </a:ext>
            </a:extLst>
          </p:cNvPr>
          <p:cNvSpPr txBox="1"/>
          <p:nvPr/>
        </p:nvSpPr>
        <p:spPr>
          <a:xfrm>
            <a:off x="7555225" y="3881097"/>
            <a:ext cx="3411548" cy="461665"/>
          </a:xfrm>
          <a:prstGeom prst="rect">
            <a:avLst/>
          </a:prstGeom>
          <a:noFill/>
        </p:spPr>
        <p:txBody>
          <a:bodyPr wrap="square">
            <a:spAutoFit/>
          </a:bodyPr>
          <a:lstStyle/>
          <a:p>
            <a:pPr lvl="0"/>
            <a:r>
              <a:rPr lang="en-US" sz="1200" b="1" dirty="0">
                <a:solidFill>
                  <a:schemeClr val="tx1">
                    <a:lumMod val="85000"/>
                    <a:lumOff val="15000"/>
                  </a:schemeClr>
                </a:solidFill>
                <a:latin typeface="Anago Bold Italic" panose="02000504000000020004" pitchFamily="50" charset="0"/>
                <a:cs typeface="Poppins" panose="00000500000000000000" pitchFamily="50" charset="0"/>
              </a:rPr>
              <a:t>Identify your ideal trading style using tests designed with Teamlead.</a:t>
            </a:r>
          </a:p>
        </p:txBody>
      </p:sp>
      <p:sp>
        <p:nvSpPr>
          <p:cNvPr id="25" name="TextBox 24">
            <a:extLst>
              <a:ext uri="{FF2B5EF4-FFF2-40B4-BE49-F238E27FC236}">
                <a16:creationId xmlns:a16="http://schemas.microsoft.com/office/drawing/2014/main" id="{8EA03EC8-6A12-5238-8DE7-5D8ACE77A053}"/>
              </a:ext>
            </a:extLst>
          </p:cNvPr>
          <p:cNvSpPr txBox="1"/>
          <p:nvPr/>
        </p:nvSpPr>
        <p:spPr>
          <a:xfrm>
            <a:off x="7555225" y="4754464"/>
            <a:ext cx="3905907" cy="1046440"/>
          </a:xfrm>
          <a:prstGeom prst="rect">
            <a:avLst/>
          </a:prstGeom>
          <a:noFill/>
        </p:spPr>
        <p:txBody>
          <a:bodyPr wrap="square">
            <a:spAutoFit/>
          </a:bodyPr>
          <a:lstStyle/>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Scalper &amp; Intraday Trader</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Swing Trader</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Positional Trader</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Price-Action &amp; Indicator-Based Trader</a:t>
            </a:r>
          </a:p>
          <a:p>
            <a:pPr marL="285750" lvl="0" indent="-285750">
              <a:buFont typeface="Wingdings" panose="05000000000000000000" pitchFamily="2" charset="2"/>
              <a:buChar char="ü"/>
            </a:pPr>
            <a:r>
              <a:rPr lang="en-US" sz="1200" dirty="0">
                <a:solidFill>
                  <a:schemeClr val="tx1"/>
                </a:solidFill>
                <a:latin typeface="Anago Book" panose="02000000000000000000" pitchFamily="50" charset="0"/>
                <a:cs typeface="Poppins" panose="00000500000000000000" pitchFamily="50" charset="0"/>
              </a:rPr>
              <a:t>Psychology + Personality + Behaviour + Risk Profile</a:t>
            </a:r>
          </a:p>
        </p:txBody>
      </p:sp>
      <p:sp>
        <p:nvSpPr>
          <p:cNvPr id="26" name="TextBox 25">
            <a:extLst>
              <a:ext uri="{FF2B5EF4-FFF2-40B4-BE49-F238E27FC236}">
                <a16:creationId xmlns:a16="http://schemas.microsoft.com/office/drawing/2014/main" id="{71A4D2E7-2183-9906-257B-B220EF46585B}"/>
              </a:ext>
            </a:extLst>
          </p:cNvPr>
          <p:cNvSpPr txBox="1"/>
          <p:nvPr/>
        </p:nvSpPr>
        <p:spPr>
          <a:xfrm>
            <a:off x="7555225" y="4408985"/>
            <a:ext cx="1630072" cy="345479"/>
          </a:xfrm>
          <a:prstGeom prst="rect">
            <a:avLst/>
          </a:prstGeom>
          <a:noFill/>
        </p:spPr>
        <p:txBody>
          <a:bodyPr wrap="square">
            <a:spAutoFit/>
          </a:bodyPr>
          <a:lstStyle/>
          <a:p>
            <a:pPr lvl="0">
              <a:lnSpc>
                <a:spcPct val="150000"/>
              </a:lnSpc>
            </a:pPr>
            <a:r>
              <a:rPr lang="en-US" sz="1200" b="1" dirty="0">
                <a:solidFill>
                  <a:schemeClr val="tx1">
                    <a:lumMod val="85000"/>
                    <a:lumOff val="15000"/>
                  </a:schemeClr>
                </a:solidFill>
                <a:latin typeface="Anago Bold Italic" panose="02000504000000020004" pitchFamily="50" charset="0"/>
                <a:cs typeface="Poppins" panose="00000500000000000000" pitchFamily="50" charset="0"/>
              </a:rPr>
              <a:t>WHAT WE ANALYSE:</a:t>
            </a:r>
          </a:p>
        </p:txBody>
      </p:sp>
      <p:grpSp>
        <p:nvGrpSpPr>
          <p:cNvPr id="27" name="Group 26">
            <a:extLst>
              <a:ext uri="{FF2B5EF4-FFF2-40B4-BE49-F238E27FC236}">
                <a16:creationId xmlns:a16="http://schemas.microsoft.com/office/drawing/2014/main" id="{19D40A32-EEF7-0019-715D-40B97F525BCC}"/>
              </a:ext>
            </a:extLst>
          </p:cNvPr>
          <p:cNvGrpSpPr/>
          <p:nvPr/>
        </p:nvGrpSpPr>
        <p:grpSpPr>
          <a:xfrm>
            <a:off x="7189560" y="5991163"/>
            <a:ext cx="4637236" cy="693207"/>
            <a:chOff x="528773" y="4077341"/>
            <a:chExt cx="3413371" cy="1348228"/>
          </a:xfrm>
        </p:grpSpPr>
        <p:sp>
          <p:nvSpPr>
            <p:cNvPr id="28" name="Rectangle: Rounded Corners 27">
              <a:extLst>
                <a:ext uri="{FF2B5EF4-FFF2-40B4-BE49-F238E27FC236}">
                  <a16:creationId xmlns:a16="http://schemas.microsoft.com/office/drawing/2014/main" id="{A36B53F2-EF9B-5BC4-51BE-70E61FF110B9}"/>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9DECB19-8770-8422-9AF3-36B7B6B5D9DC}"/>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62910A72-B34E-7004-3F70-74FA75F765BF}"/>
              </a:ext>
            </a:extLst>
          </p:cNvPr>
          <p:cNvSpPr txBox="1"/>
          <p:nvPr/>
        </p:nvSpPr>
        <p:spPr>
          <a:xfrm>
            <a:off x="7385117" y="6006539"/>
            <a:ext cx="4300228" cy="623248"/>
          </a:xfrm>
          <a:prstGeom prst="rect">
            <a:avLst/>
          </a:prstGeom>
          <a:noFill/>
        </p:spPr>
        <p:txBody>
          <a:bodyPr wrap="square">
            <a:spAutoFit/>
          </a:bodyPr>
          <a:lstStyle/>
          <a:p>
            <a:pPr lvl="0">
              <a:lnSpc>
                <a:spcPct val="150000"/>
              </a:lnSpc>
            </a:pPr>
            <a:r>
              <a:rPr lang="en-US" sz="1200" b="1" i="1" dirty="0">
                <a:solidFill>
                  <a:schemeClr val="bg2">
                    <a:lumMod val="50000"/>
                  </a:schemeClr>
                </a:solidFill>
                <a:latin typeface="Poppins" panose="00000500000000000000" pitchFamily="50" charset="0"/>
                <a:cs typeface="Poppins" panose="00000500000000000000" pitchFamily="50" charset="0"/>
              </a:rPr>
              <a:t>Benefit</a:t>
            </a:r>
            <a:r>
              <a:rPr lang="en-US" sz="1200" b="1" i="1" dirty="0">
                <a:solidFill>
                  <a:schemeClr val="tx1">
                    <a:lumMod val="85000"/>
                    <a:lumOff val="15000"/>
                  </a:schemeClr>
                </a:solidFill>
                <a:latin typeface="Poppins" panose="00000500000000000000" pitchFamily="50" charset="0"/>
                <a:cs typeface="Poppins" panose="00000500000000000000" pitchFamily="50" charset="0"/>
              </a:rPr>
              <a:t>:  </a:t>
            </a:r>
            <a:r>
              <a:rPr lang="en-US" sz="1200" i="1" dirty="0">
                <a:solidFill>
                  <a:schemeClr val="tx1">
                    <a:lumMod val="85000"/>
                    <a:lumOff val="15000"/>
                  </a:schemeClr>
                </a:solidFill>
                <a:latin typeface="Poppins" panose="00000500000000000000" pitchFamily="50" charset="0"/>
                <a:cs typeface="Poppins" panose="00000500000000000000" pitchFamily="50" charset="0"/>
              </a:rPr>
              <a:t>Trade smarter, not harder. Follow the trading style that fits you for faster, safer growth.</a:t>
            </a:r>
          </a:p>
        </p:txBody>
      </p:sp>
    </p:spTree>
    <p:extLst>
      <p:ext uri="{BB962C8B-B14F-4D97-AF65-F5344CB8AC3E}">
        <p14:creationId xmlns:p14="http://schemas.microsoft.com/office/powerpoint/2010/main" val="321381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6393ACB7-6210-259E-4AE6-84B79941DCA0}"/>
            </a:ext>
          </a:extLst>
        </p:cNvPr>
        <p:cNvGrpSpPr/>
        <p:nvPr/>
      </p:nvGrpSpPr>
      <p:grpSpPr>
        <a:xfrm>
          <a:off x="0" y="0"/>
          <a:ext cx="0" cy="0"/>
          <a:chOff x="0" y="0"/>
          <a:chExt cx="0" cy="0"/>
        </a:xfrm>
      </p:grpSpPr>
      <p:pic>
        <p:nvPicPr>
          <p:cNvPr id="218" name="Google Shape;218;p21" descr="image.png">
            <a:extLst>
              <a:ext uri="{FF2B5EF4-FFF2-40B4-BE49-F238E27FC236}">
                <a16:creationId xmlns:a16="http://schemas.microsoft.com/office/drawing/2014/main" id="{68271248-FB45-5E7F-5E02-AC981C642C56}"/>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388A8821-2A09-60DC-B264-27E455BAD149}"/>
              </a:ext>
            </a:extLst>
          </p:cNvPr>
          <p:cNvSpPr txBox="1"/>
          <p:nvPr/>
        </p:nvSpPr>
        <p:spPr>
          <a:xfrm>
            <a:off x="1267144" y="189545"/>
            <a:ext cx="9657708" cy="584775"/>
          </a:xfrm>
          <a:prstGeom prst="rect">
            <a:avLst/>
          </a:prstGeom>
          <a:noFill/>
        </p:spPr>
        <p:txBody>
          <a:bodyPr wrap="square" rtlCol="0">
            <a:spAutoFit/>
          </a:bodyPr>
          <a:lstStyle/>
          <a:p>
            <a:pPr algn="ctr"/>
            <a:r>
              <a:rPr lang="en-IN" sz="3200" b="1" dirty="0">
                <a:solidFill>
                  <a:srgbClr val="17375E"/>
                </a:solidFill>
                <a:latin typeface="Anago Bold Italic" panose="02000504000000020004" pitchFamily="50" charset="0"/>
              </a:rPr>
              <a:t>WHY WEALTHGENICS!!</a:t>
            </a:r>
            <a:endParaRPr lang="en-US" sz="3200" dirty="0">
              <a:solidFill>
                <a:srgbClr val="17375E"/>
              </a:solidFill>
              <a:latin typeface="Anago Bold Italic" panose="02000504000000020004" pitchFamily="50" charset="0"/>
            </a:endParaRPr>
          </a:p>
        </p:txBody>
      </p:sp>
      <p:sp>
        <p:nvSpPr>
          <p:cNvPr id="6" name="Google Shape;189;p19">
            <a:extLst>
              <a:ext uri="{FF2B5EF4-FFF2-40B4-BE49-F238E27FC236}">
                <a16:creationId xmlns:a16="http://schemas.microsoft.com/office/drawing/2014/main" id="{DD9C46B1-53EB-4FEF-D7EB-A132885F9243}"/>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FFEED73C-85EE-D45F-5C06-2F89E45406A0}"/>
              </a:ext>
            </a:extLst>
          </p:cNvPr>
          <p:cNvSpPr txBox="1"/>
          <p:nvPr/>
        </p:nvSpPr>
        <p:spPr>
          <a:xfrm>
            <a:off x="649188" y="96386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1. A Personalised Trading Blueprint Designed for YOU</a:t>
            </a:r>
          </a:p>
        </p:txBody>
      </p:sp>
      <p:sp>
        <p:nvSpPr>
          <p:cNvPr id="9" name="TextBox 8">
            <a:extLst>
              <a:ext uri="{FF2B5EF4-FFF2-40B4-BE49-F238E27FC236}">
                <a16:creationId xmlns:a16="http://schemas.microsoft.com/office/drawing/2014/main" id="{AEE0EBBF-78C4-69C4-BADB-DE5CBEB9EC15}"/>
              </a:ext>
            </a:extLst>
          </p:cNvPr>
          <p:cNvSpPr txBox="1"/>
          <p:nvPr/>
        </p:nvSpPr>
        <p:spPr>
          <a:xfrm>
            <a:off x="838628" y="136401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You get a trading style tailored to your psychology, personality &amp; risk appetite — ensuring faster, safer and more consistent growth.</a:t>
            </a:r>
          </a:p>
        </p:txBody>
      </p:sp>
      <p:pic>
        <p:nvPicPr>
          <p:cNvPr id="12" name="Graphic 11" descr="User with solid fill">
            <a:extLst>
              <a:ext uri="{FF2B5EF4-FFF2-40B4-BE49-F238E27FC236}">
                <a16:creationId xmlns:a16="http://schemas.microsoft.com/office/drawing/2014/main" id="{5D8192BA-2D84-9C97-92D2-816A3DEB64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676" y="1015329"/>
            <a:ext cx="379512" cy="379512"/>
          </a:xfrm>
          <a:prstGeom prst="rect">
            <a:avLst/>
          </a:prstGeom>
        </p:spPr>
      </p:pic>
      <p:sp>
        <p:nvSpPr>
          <p:cNvPr id="14" name="TextBox 13">
            <a:extLst>
              <a:ext uri="{FF2B5EF4-FFF2-40B4-BE49-F238E27FC236}">
                <a16:creationId xmlns:a16="http://schemas.microsoft.com/office/drawing/2014/main" id="{B69318B7-0FAC-2280-D941-51BB1080A4D8}"/>
              </a:ext>
            </a:extLst>
          </p:cNvPr>
          <p:cNvSpPr txBox="1"/>
          <p:nvPr/>
        </p:nvSpPr>
        <p:spPr>
          <a:xfrm>
            <a:off x="649188" y="204793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2. Trading Becomes a Lifelong Income Skill</a:t>
            </a:r>
          </a:p>
        </p:txBody>
      </p:sp>
      <p:sp>
        <p:nvSpPr>
          <p:cNvPr id="15" name="TextBox 14">
            <a:extLst>
              <a:ext uri="{FF2B5EF4-FFF2-40B4-BE49-F238E27FC236}">
                <a16:creationId xmlns:a16="http://schemas.microsoft.com/office/drawing/2014/main" id="{1281B64B-7AB3-75AE-E077-D79D4707A2A1}"/>
              </a:ext>
            </a:extLst>
          </p:cNvPr>
          <p:cNvSpPr txBox="1"/>
          <p:nvPr/>
        </p:nvSpPr>
        <p:spPr>
          <a:xfrm>
            <a:off x="838628" y="244808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A skill you carry for life — earning from anywhere, anytime, even when your job or business doesn’t support you.</a:t>
            </a:r>
          </a:p>
        </p:txBody>
      </p:sp>
      <p:pic>
        <p:nvPicPr>
          <p:cNvPr id="17" name="Graphic 16" descr="Mining tools with solid fill">
            <a:extLst>
              <a:ext uri="{FF2B5EF4-FFF2-40B4-BE49-F238E27FC236}">
                <a16:creationId xmlns:a16="http://schemas.microsoft.com/office/drawing/2014/main" id="{D646F0F1-C980-0450-E24A-529E0CDBB5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9676" y="2102609"/>
            <a:ext cx="379512" cy="379512"/>
          </a:xfrm>
          <a:prstGeom prst="rect">
            <a:avLst/>
          </a:prstGeom>
        </p:spPr>
      </p:pic>
      <p:sp>
        <p:nvSpPr>
          <p:cNvPr id="18" name="TextBox 17">
            <a:extLst>
              <a:ext uri="{FF2B5EF4-FFF2-40B4-BE49-F238E27FC236}">
                <a16:creationId xmlns:a16="http://schemas.microsoft.com/office/drawing/2014/main" id="{E6DB535D-3A95-F6F7-2353-FC3ADB8D7A08}"/>
              </a:ext>
            </a:extLst>
          </p:cNvPr>
          <p:cNvSpPr txBox="1"/>
          <p:nvPr/>
        </p:nvSpPr>
        <p:spPr>
          <a:xfrm>
            <a:off x="649188" y="313200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3. India’s Smartest Financial Community</a:t>
            </a:r>
          </a:p>
        </p:txBody>
      </p:sp>
      <p:sp>
        <p:nvSpPr>
          <p:cNvPr id="19" name="TextBox 18">
            <a:extLst>
              <a:ext uri="{FF2B5EF4-FFF2-40B4-BE49-F238E27FC236}">
                <a16:creationId xmlns:a16="http://schemas.microsoft.com/office/drawing/2014/main" id="{02136F15-BE26-1B9B-5731-E6C9C97A1200}"/>
              </a:ext>
            </a:extLst>
          </p:cNvPr>
          <p:cNvSpPr txBox="1"/>
          <p:nvPr/>
        </p:nvSpPr>
        <p:spPr>
          <a:xfrm>
            <a:off x="838628" y="353215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Grow with mentors, traders and ambitious learners who accelerate your progress every single day.</a:t>
            </a:r>
          </a:p>
        </p:txBody>
      </p:sp>
      <p:pic>
        <p:nvPicPr>
          <p:cNvPr id="21" name="Graphic 20" descr="Handshake with solid fill">
            <a:extLst>
              <a:ext uri="{FF2B5EF4-FFF2-40B4-BE49-F238E27FC236}">
                <a16:creationId xmlns:a16="http://schemas.microsoft.com/office/drawing/2014/main" id="{1F4AB94F-9E20-7110-BB3D-C1C5E272EB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676" y="3189889"/>
            <a:ext cx="379512" cy="379512"/>
          </a:xfrm>
          <a:prstGeom prst="rect">
            <a:avLst/>
          </a:prstGeom>
        </p:spPr>
      </p:pic>
      <p:sp>
        <p:nvSpPr>
          <p:cNvPr id="22" name="TextBox 21">
            <a:extLst>
              <a:ext uri="{FF2B5EF4-FFF2-40B4-BE49-F238E27FC236}">
                <a16:creationId xmlns:a16="http://schemas.microsoft.com/office/drawing/2014/main" id="{4D43ECF3-C4AC-5648-193A-66355FF1F30C}"/>
              </a:ext>
            </a:extLst>
          </p:cNvPr>
          <p:cNvSpPr txBox="1"/>
          <p:nvPr/>
        </p:nvSpPr>
        <p:spPr>
          <a:xfrm>
            <a:off x="649188" y="421607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4. Structured Training from Basic to Advanced</a:t>
            </a:r>
          </a:p>
        </p:txBody>
      </p:sp>
      <p:sp>
        <p:nvSpPr>
          <p:cNvPr id="23" name="TextBox 22">
            <a:extLst>
              <a:ext uri="{FF2B5EF4-FFF2-40B4-BE49-F238E27FC236}">
                <a16:creationId xmlns:a16="http://schemas.microsoft.com/office/drawing/2014/main" id="{F5A4CA90-27C4-F439-0FD1-B0CB7676945F}"/>
              </a:ext>
            </a:extLst>
          </p:cNvPr>
          <p:cNvSpPr txBox="1"/>
          <p:nvPr/>
        </p:nvSpPr>
        <p:spPr>
          <a:xfrm>
            <a:off x="838628" y="461622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Step-by-step, practical, real-world training — not random YouTube tips or outdated theory.</a:t>
            </a:r>
          </a:p>
        </p:txBody>
      </p:sp>
      <p:pic>
        <p:nvPicPr>
          <p:cNvPr id="25" name="Graphic 24" descr="Books with solid fill">
            <a:extLst>
              <a:ext uri="{FF2B5EF4-FFF2-40B4-BE49-F238E27FC236}">
                <a16:creationId xmlns:a16="http://schemas.microsoft.com/office/drawing/2014/main" id="{511DD07E-7AC1-3DFF-EB48-A5E6FC31D4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0431" y="4277169"/>
            <a:ext cx="378003" cy="378003"/>
          </a:xfrm>
          <a:prstGeom prst="rect">
            <a:avLst/>
          </a:prstGeom>
        </p:spPr>
      </p:pic>
      <p:sp>
        <p:nvSpPr>
          <p:cNvPr id="26" name="TextBox 25">
            <a:extLst>
              <a:ext uri="{FF2B5EF4-FFF2-40B4-BE49-F238E27FC236}">
                <a16:creationId xmlns:a16="http://schemas.microsoft.com/office/drawing/2014/main" id="{73231F71-5D5A-0182-E173-86931A8C7D0A}"/>
              </a:ext>
            </a:extLst>
          </p:cNvPr>
          <p:cNvSpPr txBox="1"/>
          <p:nvPr/>
        </p:nvSpPr>
        <p:spPr>
          <a:xfrm>
            <a:off x="649188" y="5300146"/>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5. Dual-Market Power: Stock Market + Global Forex</a:t>
            </a:r>
          </a:p>
        </p:txBody>
      </p:sp>
      <p:sp>
        <p:nvSpPr>
          <p:cNvPr id="27" name="TextBox 26">
            <a:extLst>
              <a:ext uri="{FF2B5EF4-FFF2-40B4-BE49-F238E27FC236}">
                <a16:creationId xmlns:a16="http://schemas.microsoft.com/office/drawing/2014/main" id="{29FD2D8E-63C4-2C39-57C9-FF2BF6BF2230}"/>
              </a:ext>
            </a:extLst>
          </p:cNvPr>
          <p:cNvSpPr txBox="1"/>
          <p:nvPr/>
        </p:nvSpPr>
        <p:spPr>
          <a:xfrm>
            <a:off x="838628" y="5700300"/>
            <a:ext cx="4339547" cy="769441"/>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You gain expertise in both:</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Indian Stock Market</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Global Forex Market</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This doubles your opportunities and multiplies income potential.</a:t>
            </a:r>
          </a:p>
        </p:txBody>
      </p:sp>
      <p:pic>
        <p:nvPicPr>
          <p:cNvPr id="29" name="Graphic 28" descr="World with solid fill">
            <a:extLst>
              <a:ext uri="{FF2B5EF4-FFF2-40B4-BE49-F238E27FC236}">
                <a16:creationId xmlns:a16="http://schemas.microsoft.com/office/drawing/2014/main" id="{8DD9C4FA-445B-B978-FAD3-EE4E9BD746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0431" y="5362938"/>
            <a:ext cx="378003" cy="378003"/>
          </a:xfrm>
          <a:prstGeom prst="rect">
            <a:avLst/>
          </a:prstGeom>
        </p:spPr>
      </p:pic>
      <p:sp>
        <p:nvSpPr>
          <p:cNvPr id="30" name="TextBox 29">
            <a:extLst>
              <a:ext uri="{FF2B5EF4-FFF2-40B4-BE49-F238E27FC236}">
                <a16:creationId xmlns:a16="http://schemas.microsoft.com/office/drawing/2014/main" id="{FA35B5CB-E3B2-7330-D2AF-407ED2BD7589}"/>
              </a:ext>
            </a:extLst>
          </p:cNvPr>
          <p:cNvSpPr txBox="1"/>
          <p:nvPr/>
        </p:nvSpPr>
        <p:spPr>
          <a:xfrm>
            <a:off x="6257466" y="96386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6. Earn in Rupees ₹ AND Dollars </a:t>
            </a:r>
            <a:r>
              <a:rPr lang="en-US" dirty="0">
                <a:solidFill>
                  <a:srgbClr val="17375E"/>
                </a:solidFill>
              </a:rPr>
              <a:t>$</a:t>
            </a:r>
            <a:endParaRPr lang="en-US" b="1" dirty="0">
              <a:solidFill>
                <a:srgbClr val="17375E"/>
              </a:solidFill>
              <a:latin typeface="Anago Bold" panose="02000000000000000000" pitchFamily="50" charset="0"/>
              <a:cs typeface="Poppins" panose="00000500000000000000" pitchFamily="50" charset="0"/>
            </a:endParaRPr>
          </a:p>
        </p:txBody>
      </p:sp>
      <p:sp>
        <p:nvSpPr>
          <p:cNvPr id="31" name="TextBox 30">
            <a:extLst>
              <a:ext uri="{FF2B5EF4-FFF2-40B4-BE49-F238E27FC236}">
                <a16:creationId xmlns:a16="http://schemas.microsoft.com/office/drawing/2014/main" id="{15222378-D04F-D160-F49D-9E2377099DE2}"/>
              </a:ext>
            </a:extLst>
          </p:cNvPr>
          <p:cNvSpPr txBox="1"/>
          <p:nvPr/>
        </p:nvSpPr>
        <p:spPr>
          <a:xfrm>
            <a:off x="6446906" y="136401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Global market skills give you the power to build multiple income streams in INR and USD.</a:t>
            </a:r>
          </a:p>
        </p:txBody>
      </p:sp>
      <p:sp>
        <p:nvSpPr>
          <p:cNvPr id="192" name="TextBox 191">
            <a:extLst>
              <a:ext uri="{FF2B5EF4-FFF2-40B4-BE49-F238E27FC236}">
                <a16:creationId xmlns:a16="http://schemas.microsoft.com/office/drawing/2014/main" id="{B0865CED-89C0-11F3-806F-010A49A61078}"/>
              </a:ext>
            </a:extLst>
          </p:cNvPr>
          <p:cNvSpPr txBox="1"/>
          <p:nvPr/>
        </p:nvSpPr>
        <p:spPr>
          <a:xfrm>
            <a:off x="6257466" y="2047935"/>
            <a:ext cx="5924025"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7. Courses Built by Industry Experts + Teamlead Strategy Professionals</a:t>
            </a:r>
          </a:p>
        </p:txBody>
      </p:sp>
      <p:sp>
        <p:nvSpPr>
          <p:cNvPr id="193" name="TextBox 192">
            <a:extLst>
              <a:ext uri="{FF2B5EF4-FFF2-40B4-BE49-F238E27FC236}">
                <a16:creationId xmlns:a16="http://schemas.microsoft.com/office/drawing/2014/main" id="{8E9C280F-AE51-3ACB-5F5B-CE25B7D8ADE8}"/>
              </a:ext>
            </a:extLst>
          </p:cNvPr>
          <p:cNvSpPr txBox="1"/>
          <p:nvPr/>
        </p:nvSpPr>
        <p:spPr>
          <a:xfrm>
            <a:off x="6446906" y="244808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Your entire program is designed with market expertise + psychological science + business strategy for maximum success.</a:t>
            </a:r>
          </a:p>
        </p:txBody>
      </p:sp>
      <p:sp>
        <p:nvSpPr>
          <p:cNvPr id="194" name="TextBox 193">
            <a:extLst>
              <a:ext uri="{FF2B5EF4-FFF2-40B4-BE49-F238E27FC236}">
                <a16:creationId xmlns:a16="http://schemas.microsoft.com/office/drawing/2014/main" id="{924B3FBF-E8BA-0E91-1A8F-21EB9AAC6919}"/>
              </a:ext>
            </a:extLst>
          </p:cNvPr>
          <p:cNvSpPr txBox="1"/>
          <p:nvPr/>
        </p:nvSpPr>
        <p:spPr>
          <a:xfrm>
            <a:off x="6257466" y="313200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8. Mentorship + Accountability = Consistency</a:t>
            </a:r>
          </a:p>
        </p:txBody>
      </p:sp>
      <p:sp>
        <p:nvSpPr>
          <p:cNvPr id="195" name="TextBox 194">
            <a:extLst>
              <a:ext uri="{FF2B5EF4-FFF2-40B4-BE49-F238E27FC236}">
                <a16:creationId xmlns:a16="http://schemas.microsoft.com/office/drawing/2014/main" id="{10AC7452-9209-217D-52B7-D1D5AD17FCC3}"/>
              </a:ext>
            </a:extLst>
          </p:cNvPr>
          <p:cNvSpPr txBox="1"/>
          <p:nvPr/>
        </p:nvSpPr>
        <p:spPr>
          <a:xfrm>
            <a:off x="6446906" y="353215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Trading success comes from discipline — and you get guidance, support, doubt solving, and a community to keep you consistent</a:t>
            </a:r>
          </a:p>
        </p:txBody>
      </p:sp>
      <p:sp>
        <p:nvSpPr>
          <p:cNvPr id="196" name="TextBox 195">
            <a:extLst>
              <a:ext uri="{FF2B5EF4-FFF2-40B4-BE49-F238E27FC236}">
                <a16:creationId xmlns:a16="http://schemas.microsoft.com/office/drawing/2014/main" id="{8BB79ED6-8BDA-8F56-BD95-A0731E99B11A}"/>
              </a:ext>
            </a:extLst>
          </p:cNvPr>
          <p:cNvSpPr txBox="1"/>
          <p:nvPr/>
        </p:nvSpPr>
        <p:spPr>
          <a:xfrm>
            <a:off x="6257466" y="4216075"/>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9 A Clear Path to Financial Independence</a:t>
            </a:r>
          </a:p>
        </p:txBody>
      </p:sp>
      <p:sp>
        <p:nvSpPr>
          <p:cNvPr id="197" name="TextBox 196">
            <a:extLst>
              <a:ext uri="{FF2B5EF4-FFF2-40B4-BE49-F238E27FC236}">
                <a16:creationId xmlns:a16="http://schemas.microsoft.com/office/drawing/2014/main" id="{B799F0E9-F720-E5B6-29FA-DD07300D9574}"/>
              </a:ext>
            </a:extLst>
          </p:cNvPr>
          <p:cNvSpPr txBox="1"/>
          <p:nvPr/>
        </p:nvSpPr>
        <p:spPr>
          <a:xfrm>
            <a:off x="6446906" y="4616229"/>
            <a:ext cx="4339547" cy="430887"/>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You learn how to grow money, manage money, multiply money and build long-term wealth — not just earn salary.</a:t>
            </a:r>
          </a:p>
        </p:txBody>
      </p:sp>
      <p:sp>
        <p:nvSpPr>
          <p:cNvPr id="198" name="TextBox 197">
            <a:extLst>
              <a:ext uri="{FF2B5EF4-FFF2-40B4-BE49-F238E27FC236}">
                <a16:creationId xmlns:a16="http://schemas.microsoft.com/office/drawing/2014/main" id="{DED73B15-AE44-3B47-3CD1-AAD4287177F7}"/>
              </a:ext>
            </a:extLst>
          </p:cNvPr>
          <p:cNvSpPr txBox="1"/>
          <p:nvPr/>
        </p:nvSpPr>
        <p:spPr>
          <a:xfrm>
            <a:off x="6257466" y="5300146"/>
            <a:ext cx="4528987" cy="387670"/>
          </a:xfrm>
          <a:prstGeom prst="rect">
            <a:avLst/>
          </a:prstGeom>
          <a:noFill/>
        </p:spPr>
        <p:txBody>
          <a:bodyPr wrap="square">
            <a:spAutoFit/>
          </a:bodyPr>
          <a:lstStyle/>
          <a:p>
            <a:pPr lvl="0">
              <a:lnSpc>
                <a:spcPct val="150000"/>
              </a:lnSpc>
            </a:pPr>
            <a:r>
              <a:rPr lang="en-US" b="1" dirty="0">
                <a:solidFill>
                  <a:srgbClr val="17375E"/>
                </a:solidFill>
                <a:latin typeface="Anago Bold" panose="02000000000000000000" pitchFamily="50" charset="0"/>
                <a:cs typeface="Poppins" panose="00000500000000000000" pitchFamily="50" charset="0"/>
              </a:rPr>
              <a:t>10. Multiple Career Paths after Training</a:t>
            </a:r>
          </a:p>
        </p:txBody>
      </p:sp>
      <p:sp>
        <p:nvSpPr>
          <p:cNvPr id="199" name="TextBox 198">
            <a:extLst>
              <a:ext uri="{FF2B5EF4-FFF2-40B4-BE49-F238E27FC236}">
                <a16:creationId xmlns:a16="http://schemas.microsoft.com/office/drawing/2014/main" id="{1F8C0BBD-BABF-E832-9782-82B4B7A87B73}"/>
              </a:ext>
            </a:extLst>
          </p:cNvPr>
          <p:cNvSpPr txBox="1"/>
          <p:nvPr/>
        </p:nvSpPr>
        <p:spPr>
          <a:xfrm>
            <a:off x="6446906" y="5751670"/>
            <a:ext cx="2040289" cy="600164"/>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You can build a career as a </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Professional Trader </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Market Analyst </a:t>
            </a:r>
          </a:p>
        </p:txBody>
      </p:sp>
      <p:pic>
        <p:nvPicPr>
          <p:cNvPr id="203" name="Graphic 202" descr="Shield Tick with solid fill">
            <a:extLst>
              <a:ext uri="{FF2B5EF4-FFF2-40B4-BE49-F238E27FC236}">
                <a16:creationId xmlns:a16="http://schemas.microsoft.com/office/drawing/2014/main" id="{08CA64F4-6C0D-B3EB-24DF-75A68EE589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98102" y="3162089"/>
            <a:ext cx="373117" cy="373117"/>
          </a:xfrm>
          <a:prstGeom prst="rect">
            <a:avLst/>
          </a:prstGeom>
        </p:spPr>
      </p:pic>
      <p:pic>
        <p:nvPicPr>
          <p:cNvPr id="205" name="Graphic 204" descr="Desk with solid fill">
            <a:extLst>
              <a:ext uri="{FF2B5EF4-FFF2-40B4-BE49-F238E27FC236}">
                <a16:creationId xmlns:a16="http://schemas.microsoft.com/office/drawing/2014/main" id="{2D48653C-8269-22BF-44CD-2B163BF16B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98102" y="2061665"/>
            <a:ext cx="373117" cy="373117"/>
          </a:xfrm>
          <a:prstGeom prst="rect">
            <a:avLst/>
          </a:prstGeom>
        </p:spPr>
      </p:pic>
      <p:pic>
        <p:nvPicPr>
          <p:cNvPr id="207" name="Graphic 206" descr="Rocket with solid fill">
            <a:extLst>
              <a:ext uri="{FF2B5EF4-FFF2-40B4-BE49-F238E27FC236}">
                <a16:creationId xmlns:a16="http://schemas.microsoft.com/office/drawing/2014/main" id="{8261AF9D-4ACE-BE3A-D93D-F2B0B3D393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98102" y="4262513"/>
            <a:ext cx="373117" cy="373117"/>
          </a:xfrm>
          <a:prstGeom prst="rect">
            <a:avLst/>
          </a:prstGeom>
        </p:spPr>
      </p:pic>
      <p:sp>
        <p:nvSpPr>
          <p:cNvPr id="208" name="TextBox 207">
            <a:extLst>
              <a:ext uri="{FF2B5EF4-FFF2-40B4-BE49-F238E27FC236}">
                <a16:creationId xmlns:a16="http://schemas.microsoft.com/office/drawing/2014/main" id="{9F72F465-2E02-FD71-5859-7ADEBFF752D9}"/>
              </a:ext>
            </a:extLst>
          </p:cNvPr>
          <p:cNvSpPr txBox="1"/>
          <p:nvPr/>
        </p:nvSpPr>
        <p:spPr>
          <a:xfrm>
            <a:off x="8487195" y="5751670"/>
            <a:ext cx="1807511" cy="600164"/>
          </a:xfrm>
          <a:prstGeom prst="rect">
            <a:avLst/>
          </a:prstGeom>
          <a:noFill/>
        </p:spPr>
        <p:txBody>
          <a:bodyPr wrap="square">
            <a:spAutoFit/>
          </a:bodyPr>
          <a:lstStyle/>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Portfolio Consultant</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 Financial Educator </a:t>
            </a:r>
          </a:p>
          <a:p>
            <a:pPr lvl="0"/>
            <a:r>
              <a:rPr lang="en-US" sz="1100" i="1" dirty="0">
                <a:solidFill>
                  <a:schemeClr val="tx1">
                    <a:lumMod val="85000"/>
                    <a:lumOff val="15000"/>
                  </a:schemeClr>
                </a:solidFill>
                <a:latin typeface="Anago Book" panose="02000000000000000000" pitchFamily="50" charset="0"/>
                <a:cs typeface="Poppins" panose="00000500000000000000" pitchFamily="50" charset="0"/>
              </a:rPr>
              <a:t>And many more………………</a:t>
            </a:r>
          </a:p>
        </p:txBody>
      </p:sp>
      <p:pic>
        <p:nvPicPr>
          <p:cNvPr id="210" name="Graphic 209" descr="Office worker male with solid fill">
            <a:extLst>
              <a:ext uri="{FF2B5EF4-FFF2-40B4-BE49-F238E27FC236}">
                <a16:creationId xmlns:a16="http://schemas.microsoft.com/office/drawing/2014/main" id="{7D4B1FCD-2733-8440-76EE-AEA13245881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798102" y="5362938"/>
            <a:ext cx="373117" cy="373117"/>
          </a:xfrm>
          <a:prstGeom prst="rect">
            <a:avLst/>
          </a:prstGeom>
        </p:spPr>
      </p:pic>
      <p:pic>
        <p:nvPicPr>
          <p:cNvPr id="212" name="Graphic 211" descr="Money with solid fill">
            <a:extLst>
              <a:ext uri="{FF2B5EF4-FFF2-40B4-BE49-F238E27FC236}">
                <a16:creationId xmlns:a16="http://schemas.microsoft.com/office/drawing/2014/main" id="{5DE04DB3-9AC1-BE9A-4A51-92CC597A0C2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798102" y="961240"/>
            <a:ext cx="373117" cy="373117"/>
          </a:xfrm>
          <a:prstGeom prst="rect">
            <a:avLst/>
          </a:prstGeom>
        </p:spPr>
      </p:pic>
      <p:pic>
        <p:nvPicPr>
          <p:cNvPr id="213" name="Picture 212" descr="A yellow triangle with black background&#10;&#10;AI-generated content may be incorrect.">
            <a:extLst>
              <a:ext uri="{FF2B5EF4-FFF2-40B4-BE49-F238E27FC236}">
                <a16:creationId xmlns:a16="http://schemas.microsoft.com/office/drawing/2014/main" id="{9CDC89DE-4AD9-7F3D-CF18-22CB3C8BE2D9}"/>
              </a:ext>
            </a:extLst>
          </p:cNvPr>
          <p:cNvPicPr>
            <a:picLocks noChangeAspect="1"/>
          </p:cNvPicPr>
          <p:nvPr/>
        </p:nvPicPr>
        <p:blipFill>
          <a:blip r:embed="rId2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73255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0A1A9BEE-F481-C752-5C47-9048D24F723B}"/>
            </a:ext>
          </a:extLst>
        </p:cNvPr>
        <p:cNvGrpSpPr/>
        <p:nvPr/>
      </p:nvGrpSpPr>
      <p:grpSpPr>
        <a:xfrm>
          <a:off x="0" y="0"/>
          <a:ext cx="0" cy="0"/>
          <a:chOff x="0" y="0"/>
          <a:chExt cx="0" cy="0"/>
        </a:xfrm>
      </p:grpSpPr>
      <p:pic>
        <p:nvPicPr>
          <p:cNvPr id="218" name="Google Shape;218;p21" descr="image.png">
            <a:extLst>
              <a:ext uri="{FF2B5EF4-FFF2-40B4-BE49-F238E27FC236}">
                <a16:creationId xmlns:a16="http://schemas.microsoft.com/office/drawing/2014/main" id="{1ACBCE8E-D1C3-1553-2605-C2387161838F}"/>
              </a:ext>
            </a:extLst>
          </p:cNvPr>
          <p:cNvPicPr preferRelativeResize="0"/>
          <p:nvPr/>
        </p:nvPicPr>
        <p:blipFill rotWithShape="1">
          <a:blip r:embed="rId3">
            <a:alphaModFix/>
            <a:lum bright="70000" contrast="-70000"/>
          </a:blip>
          <a:srcRect/>
          <a:stretch/>
        </p:blipFill>
        <p:spPr>
          <a:xfrm>
            <a:off x="0" y="0"/>
            <a:ext cx="12192000" cy="6858000"/>
          </a:xfrm>
          <a:prstGeom prst="rect">
            <a:avLst/>
          </a:prstGeom>
          <a:noFill/>
          <a:ln>
            <a:noFill/>
          </a:ln>
        </p:spPr>
      </p:pic>
      <p:sp>
        <p:nvSpPr>
          <p:cNvPr id="2" name="TextBox 1">
            <a:extLst>
              <a:ext uri="{FF2B5EF4-FFF2-40B4-BE49-F238E27FC236}">
                <a16:creationId xmlns:a16="http://schemas.microsoft.com/office/drawing/2014/main" id="{FE2B362F-9AE9-06DF-FCB9-F2BC71C3E1E3}"/>
              </a:ext>
            </a:extLst>
          </p:cNvPr>
          <p:cNvSpPr txBox="1"/>
          <p:nvPr/>
        </p:nvSpPr>
        <p:spPr>
          <a:xfrm>
            <a:off x="1267144" y="189545"/>
            <a:ext cx="9657708" cy="584775"/>
          </a:xfrm>
          <a:prstGeom prst="rect">
            <a:avLst/>
          </a:prstGeom>
          <a:noFill/>
        </p:spPr>
        <p:txBody>
          <a:bodyPr wrap="square" rtlCol="0">
            <a:spAutoFit/>
          </a:bodyPr>
          <a:lstStyle/>
          <a:p>
            <a:pPr algn="ctr"/>
            <a:r>
              <a:rPr lang="en-US" sz="3200" b="1" dirty="0">
                <a:solidFill>
                  <a:srgbClr val="17375E"/>
                </a:solidFill>
                <a:latin typeface="Anago Bold Italic" panose="02000504000000020004" pitchFamily="50" charset="0"/>
              </a:rPr>
              <a:t>Exploring Multiple Career Paths After Training</a:t>
            </a:r>
            <a:endParaRPr lang="en-US" sz="3200" dirty="0">
              <a:solidFill>
                <a:srgbClr val="17375E"/>
              </a:solidFill>
              <a:latin typeface="Anago Bold Italic" panose="02000504000000020004" pitchFamily="50" charset="0"/>
            </a:endParaRPr>
          </a:p>
        </p:txBody>
      </p:sp>
      <p:sp>
        <p:nvSpPr>
          <p:cNvPr id="6" name="Google Shape;189;p19">
            <a:extLst>
              <a:ext uri="{FF2B5EF4-FFF2-40B4-BE49-F238E27FC236}">
                <a16:creationId xmlns:a16="http://schemas.microsoft.com/office/drawing/2014/main" id="{53899424-EC4F-F14F-DF3A-E25539916C5C}"/>
              </a:ext>
            </a:extLst>
          </p:cNvPr>
          <p:cNvSpPr/>
          <p:nvPr/>
        </p:nvSpPr>
        <p:spPr>
          <a:xfrm>
            <a:off x="571500" y="8032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5FD84602-DE6F-F732-7006-DD0893336B90}"/>
              </a:ext>
            </a:extLst>
          </p:cNvPr>
          <p:cNvGrpSpPr/>
          <p:nvPr/>
        </p:nvGrpSpPr>
        <p:grpSpPr>
          <a:xfrm>
            <a:off x="583670" y="1841353"/>
            <a:ext cx="3305405" cy="1020627"/>
            <a:chOff x="528773" y="4077341"/>
            <a:chExt cx="3413371" cy="1348228"/>
          </a:xfrm>
        </p:grpSpPr>
        <p:sp>
          <p:nvSpPr>
            <p:cNvPr id="4" name="Rectangle: Rounded Corners 3">
              <a:extLst>
                <a:ext uri="{FF2B5EF4-FFF2-40B4-BE49-F238E27FC236}">
                  <a16:creationId xmlns:a16="http://schemas.microsoft.com/office/drawing/2014/main" id="{3EB13402-D225-0A7C-B759-C76EC6D468D4}"/>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8A4C7EE-B2AB-FDD0-4676-D95E7119E310}"/>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FA0BE41F-044F-74E2-BDB5-548161CC9DC6}"/>
              </a:ext>
            </a:extLst>
          </p:cNvPr>
          <p:cNvGrpSpPr/>
          <p:nvPr/>
        </p:nvGrpSpPr>
        <p:grpSpPr>
          <a:xfrm>
            <a:off x="4455467" y="1841353"/>
            <a:ext cx="3305405" cy="1020627"/>
            <a:chOff x="528773" y="4077341"/>
            <a:chExt cx="3413371" cy="1348228"/>
          </a:xfrm>
        </p:grpSpPr>
        <p:sp>
          <p:nvSpPr>
            <p:cNvPr id="10" name="Rectangle: Rounded Corners 9">
              <a:extLst>
                <a:ext uri="{FF2B5EF4-FFF2-40B4-BE49-F238E27FC236}">
                  <a16:creationId xmlns:a16="http://schemas.microsoft.com/office/drawing/2014/main" id="{57BB68CB-CAA0-B3B3-058D-C1E09D28BC1C}"/>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4117075-4A5D-8668-254C-F9F55A2B6B11}"/>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860FBC8-CC17-37A0-1FD7-5E6932BBE3A8}"/>
              </a:ext>
            </a:extLst>
          </p:cNvPr>
          <p:cNvGrpSpPr/>
          <p:nvPr/>
        </p:nvGrpSpPr>
        <p:grpSpPr>
          <a:xfrm>
            <a:off x="8298867" y="1841353"/>
            <a:ext cx="3305405" cy="1020627"/>
            <a:chOff x="528773" y="4077341"/>
            <a:chExt cx="3413371" cy="1348228"/>
          </a:xfrm>
        </p:grpSpPr>
        <p:sp>
          <p:nvSpPr>
            <p:cNvPr id="16" name="Rectangle: Rounded Corners 15">
              <a:extLst>
                <a:ext uri="{FF2B5EF4-FFF2-40B4-BE49-F238E27FC236}">
                  <a16:creationId xmlns:a16="http://schemas.microsoft.com/office/drawing/2014/main" id="{D4B6EC2C-1B99-C6BB-70F0-7387DD14DB29}"/>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E5204E7-99A8-128C-1930-733CCAE84C6A}"/>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E5AEF1E9-8494-2605-7BEF-FDD91A64804F}"/>
              </a:ext>
            </a:extLst>
          </p:cNvPr>
          <p:cNvGrpSpPr/>
          <p:nvPr/>
        </p:nvGrpSpPr>
        <p:grpSpPr>
          <a:xfrm>
            <a:off x="583670" y="3337834"/>
            <a:ext cx="3305405" cy="1020627"/>
            <a:chOff x="528773" y="4077341"/>
            <a:chExt cx="3413371" cy="1348228"/>
          </a:xfrm>
        </p:grpSpPr>
        <p:sp>
          <p:nvSpPr>
            <p:cNvPr id="28" name="Rectangle: Rounded Corners 27">
              <a:extLst>
                <a:ext uri="{FF2B5EF4-FFF2-40B4-BE49-F238E27FC236}">
                  <a16:creationId xmlns:a16="http://schemas.microsoft.com/office/drawing/2014/main" id="{F5194B28-C4A7-667D-6034-22BD506828AA}"/>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Rounded Corners 199">
              <a:extLst>
                <a:ext uri="{FF2B5EF4-FFF2-40B4-BE49-F238E27FC236}">
                  <a16:creationId xmlns:a16="http://schemas.microsoft.com/office/drawing/2014/main" id="{F189711E-8638-13C5-B330-E6C1A6D71F7E}"/>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BC481534-D64D-B34F-F280-A26A03EE1CD8}"/>
              </a:ext>
            </a:extLst>
          </p:cNvPr>
          <p:cNvGrpSpPr/>
          <p:nvPr/>
        </p:nvGrpSpPr>
        <p:grpSpPr>
          <a:xfrm>
            <a:off x="4455467" y="3337834"/>
            <a:ext cx="3305405" cy="1020627"/>
            <a:chOff x="528773" y="4077341"/>
            <a:chExt cx="3413371" cy="1348228"/>
          </a:xfrm>
        </p:grpSpPr>
        <p:sp>
          <p:nvSpPr>
            <p:cNvPr id="202" name="Rectangle: Rounded Corners 201">
              <a:extLst>
                <a:ext uri="{FF2B5EF4-FFF2-40B4-BE49-F238E27FC236}">
                  <a16:creationId xmlns:a16="http://schemas.microsoft.com/office/drawing/2014/main" id="{8D0906F9-BE0C-6332-0E7E-C93FDEC9B7B4}"/>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50A96B35-BAFF-C77C-AD82-97CBC9AA6B23}"/>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4701984-2A96-3AF1-682F-51EE76D09F97}"/>
              </a:ext>
            </a:extLst>
          </p:cNvPr>
          <p:cNvGrpSpPr/>
          <p:nvPr/>
        </p:nvGrpSpPr>
        <p:grpSpPr>
          <a:xfrm>
            <a:off x="8298867" y="3337834"/>
            <a:ext cx="3305405" cy="1020627"/>
            <a:chOff x="528773" y="4077341"/>
            <a:chExt cx="3413371" cy="1348228"/>
          </a:xfrm>
        </p:grpSpPr>
        <p:sp>
          <p:nvSpPr>
            <p:cNvPr id="209" name="Rectangle: Rounded Corners 208">
              <a:extLst>
                <a:ext uri="{FF2B5EF4-FFF2-40B4-BE49-F238E27FC236}">
                  <a16:creationId xmlns:a16="http://schemas.microsoft.com/office/drawing/2014/main" id="{18683297-EE6D-8115-4164-B9153BA43019}"/>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32750CCC-2031-7235-CE9A-7ECF0FFB7F1A}"/>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3EEEBDDE-C9EE-799E-FF37-8BB64811BA13}"/>
              </a:ext>
            </a:extLst>
          </p:cNvPr>
          <p:cNvGrpSpPr/>
          <p:nvPr/>
        </p:nvGrpSpPr>
        <p:grpSpPr>
          <a:xfrm>
            <a:off x="583670" y="4754948"/>
            <a:ext cx="3305405" cy="1020627"/>
            <a:chOff x="528773" y="4077341"/>
            <a:chExt cx="3413371" cy="1348228"/>
          </a:xfrm>
        </p:grpSpPr>
        <p:sp>
          <p:nvSpPr>
            <p:cNvPr id="214" name="Rectangle: Rounded Corners 213">
              <a:extLst>
                <a:ext uri="{FF2B5EF4-FFF2-40B4-BE49-F238E27FC236}">
                  <a16:creationId xmlns:a16="http://schemas.microsoft.com/office/drawing/2014/main" id="{70F7A23B-5F9E-94D5-F528-0081F178037D}"/>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A60BAFAE-DCAA-9AEB-ADF1-B2C5E6C05130}"/>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418493C4-10FE-CA0D-7E2A-F3FE3224D751}"/>
              </a:ext>
            </a:extLst>
          </p:cNvPr>
          <p:cNvGrpSpPr/>
          <p:nvPr/>
        </p:nvGrpSpPr>
        <p:grpSpPr>
          <a:xfrm>
            <a:off x="4455467" y="4754948"/>
            <a:ext cx="3305405" cy="1020627"/>
            <a:chOff x="528773" y="4077341"/>
            <a:chExt cx="3413371" cy="1348228"/>
          </a:xfrm>
        </p:grpSpPr>
        <p:sp>
          <p:nvSpPr>
            <p:cNvPr id="217" name="Rectangle: Rounded Corners 216">
              <a:extLst>
                <a:ext uri="{FF2B5EF4-FFF2-40B4-BE49-F238E27FC236}">
                  <a16:creationId xmlns:a16="http://schemas.microsoft.com/office/drawing/2014/main" id="{6A449AD3-0CA1-89F8-610B-550C253345B7}"/>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E98AC1AA-3606-10A1-AC96-C225F0D4419C}"/>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037A2C4A-59B8-F9C3-C20E-CC58EF0D2BD6}"/>
              </a:ext>
            </a:extLst>
          </p:cNvPr>
          <p:cNvGrpSpPr/>
          <p:nvPr/>
        </p:nvGrpSpPr>
        <p:grpSpPr>
          <a:xfrm>
            <a:off x="8298867" y="4754948"/>
            <a:ext cx="3305405" cy="1020627"/>
            <a:chOff x="528773" y="4077341"/>
            <a:chExt cx="3413371" cy="1348228"/>
          </a:xfrm>
        </p:grpSpPr>
        <p:sp>
          <p:nvSpPr>
            <p:cNvPr id="221" name="Rectangle: Rounded Corners 220">
              <a:extLst>
                <a:ext uri="{FF2B5EF4-FFF2-40B4-BE49-F238E27FC236}">
                  <a16:creationId xmlns:a16="http://schemas.microsoft.com/office/drawing/2014/main" id="{B77B0630-8FFF-6858-064D-4622EAE91FB6}"/>
                </a:ext>
              </a:extLst>
            </p:cNvPr>
            <p:cNvSpPr/>
            <p:nvPr/>
          </p:nvSpPr>
          <p:spPr>
            <a:xfrm>
              <a:off x="528773" y="4077341"/>
              <a:ext cx="3388236" cy="1348228"/>
            </a:xfrm>
            <a:prstGeom prst="roundRect">
              <a:avLst>
                <a:gd name="adj" fmla="val 10238"/>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221">
              <a:extLst>
                <a:ext uri="{FF2B5EF4-FFF2-40B4-BE49-F238E27FC236}">
                  <a16:creationId xmlns:a16="http://schemas.microsoft.com/office/drawing/2014/main" id="{62022996-E77D-2348-2FF8-F35BEE5A3C0F}"/>
                </a:ext>
              </a:extLst>
            </p:cNvPr>
            <p:cNvSpPr/>
            <p:nvPr/>
          </p:nvSpPr>
          <p:spPr>
            <a:xfrm>
              <a:off x="553908" y="4077341"/>
              <a:ext cx="3388236" cy="1348228"/>
            </a:xfrm>
            <a:prstGeom prst="roundRect">
              <a:avLst>
                <a:gd name="adj" fmla="val 1023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TextBox 222">
            <a:extLst>
              <a:ext uri="{FF2B5EF4-FFF2-40B4-BE49-F238E27FC236}">
                <a16:creationId xmlns:a16="http://schemas.microsoft.com/office/drawing/2014/main" id="{35D87279-E843-DFC1-01DC-2A77D293767D}"/>
              </a:ext>
            </a:extLst>
          </p:cNvPr>
          <p:cNvSpPr txBox="1"/>
          <p:nvPr/>
        </p:nvSpPr>
        <p:spPr>
          <a:xfrm>
            <a:off x="708618" y="2182389"/>
            <a:ext cx="3055509" cy="584775"/>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Certified Portfolio Manager (PMS)</a:t>
            </a:r>
          </a:p>
        </p:txBody>
      </p:sp>
      <p:sp>
        <p:nvSpPr>
          <p:cNvPr id="224" name="TextBox 223">
            <a:extLst>
              <a:ext uri="{FF2B5EF4-FFF2-40B4-BE49-F238E27FC236}">
                <a16:creationId xmlns:a16="http://schemas.microsoft.com/office/drawing/2014/main" id="{85A07DB6-07C1-AAA6-90E0-5B207EB7CFB1}"/>
              </a:ext>
            </a:extLst>
          </p:cNvPr>
          <p:cNvSpPr txBox="1"/>
          <p:nvPr/>
        </p:nvSpPr>
        <p:spPr>
          <a:xfrm>
            <a:off x="4479141" y="2182389"/>
            <a:ext cx="3231998" cy="584775"/>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Investment Advisor (SEBI Certified</a:t>
            </a:r>
          </a:p>
        </p:txBody>
      </p:sp>
      <p:sp>
        <p:nvSpPr>
          <p:cNvPr id="225" name="TextBox 224">
            <a:extLst>
              <a:ext uri="{FF2B5EF4-FFF2-40B4-BE49-F238E27FC236}">
                <a16:creationId xmlns:a16="http://schemas.microsoft.com/office/drawing/2014/main" id="{9713DD27-CFB5-C348-5536-4CCBDDB3C26D}"/>
              </a:ext>
            </a:extLst>
          </p:cNvPr>
          <p:cNvSpPr txBox="1"/>
          <p:nvPr/>
        </p:nvSpPr>
        <p:spPr>
          <a:xfrm>
            <a:off x="8291717" y="2182389"/>
            <a:ext cx="3379725"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Prop Firm Trader</a:t>
            </a:r>
          </a:p>
        </p:txBody>
      </p:sp>
      <p:sp>
        <p:nvSpPr>
          <p:cNvPr id="226" name="TextBox 225">
            <a:extLst>
              <a:ext uri="{FF2B5EF4-FFF2-40B4-BE49-F238E27FC236}">
                <a16:creationId xmlns:a16="http://schemas.microsoft.com/office/drawing/2014/main" id="{90785C47-362D-7BD5-C287-1830B8EC8B9E}"/>
              </a:ext>
            </a:extLst>
          </p:cNvPr>
          <p:cNvSpPr txBox="1"/>
          <p:nvPr/>
        </p:nvSpPr>
        <p:spPr>
          <a:xfrm>
            <a:off x="708618" y="3678870"/>
            <a:ext cx="3055509"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Risk Manager</a:t>
            </a:r>
          </a:p>
        </p:txBody>
      </p:sp>
      <p:sp>
        <p:nvSpPr>
          <p:cNvPr id="227" name="TextBox 226">
            <a:extLst>
              <a:ext uri="{FF2B5EF4-FFF2-40B4-BE49-F238E27FC236}">
                <a16:creationId xmlns:a16="http://schemas.microsoft.com/office/drawing/2014/main" id="{4E973B3C-5652-79CF-3AF6-5793753164B7}"/>
              </a:ext>
            </a:extLst>
          </p:cNvPr>
          <p:cNvSpPr txBox="1"/>
          <p:nvPr/>
        </p:nvSpPr>
        <p:spPr>
          <a:xfrm>
            <a:off x="4580415" y="3678870"/>
            <a:ext cx="3055509"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Mentor</a:t>
            </a:r>
          </a:p>
        </p:txBody>
      </p:sp>
      <p:sp>
        <p:nvSpPr>
          <p:cNvPr id="228" name="TextBox 227">
            <a:extLst>
              <a:ext uri="{FF2B5EF4-FFF2-40B4-BE49-F238E27FC236}">
                <a16:creationId xmlns:a16="http://schemas.microsoft.com/office/drawing/2014/main" id="{665C6872-651C-AF22-CF62-D0FF8CA0BE6B}"/>
              </a:ext>
            </a:extLst>
          </p:cNvPr>
          <p:cNvSpPr txBox="1"/>
          <p:nvPr/>
        </p:nvSpPr>
        <p:spPr>
          <a:xfrm>
            <a:off x="8322540" y="3678870"/>
            <a:ext cx="3258058"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Certified Analyst</a:t>
            </a:r>
          </a:p>
        </p:txBody>
      </p:sp>
      <p:sp>
        <p:nvSpPr>
          <p:cNvPr id="229" name="TextBox 228">
            <a:extLst>
              <a:ext uri="{FF2B5EF4-FFF2-40B4-BE49-F238E27FC236}">
                <a16:creationId xmlns:a16="http://schemas.microsoft.com/office/drawing/2014/main" id="{773FA171-5BE7-12D1-BD2E-EA67732E959B}"/>
              </a:ext>
            </a:extLst>
          </p:cNvPr>
          <p:cNvSpPr txBox="1"/>
          <p:nvPr/>
        </p:nvSpPr>
        <p:spPr>
          <a:xfrm>
            <a:off x="595173" y="5095984"/>
            <a:ext cx="3258058"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Algo Trader</a:t>
            </a:r>
          </a:p>
        </p:txBody>
      </p:sp>
      <p:sp>
        <p:nvSpPr>
          <p:cNvPr id="230" name="TextBox 229">
            <a:extLst>
              <a:ext uri="{FF2B5EF4-FFF2-40B4-BE49-F238E27FC236}">
                <a16:creationId xmlns:a16="http://schemas.microsoft.com/office/drawing/2014/main" id="{3C4E33AB-4393-CD80-E064-848168111C0D}"/>
              </a:ext>
            </a:extLst>
          </p:cNvPr>
          <p:cNvSpPr txBox="1"/>
          <p:nvPr/>
        </p:nvSpPr>
        <p:spPr>
          <a:xfrm>
            <a:off x="4580415" y="5095984"/>
            <a:ext cx="3055509"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Market Blogger</a:t>
            </a:r>
          </a:p>
        </p:txBody>
      </p:sp>
      <p:sp>
        <p:nvSpPr>
          <p:cNvPr id="231" name="TextBox 230">
            <a:extLst>
              <a:ext uri="{FF2B5EF4-FFF2-40B4-BE49-F238E27FC236}">
                <a16:creationId xmlns:a16="http://schemas.microsoft.com/office/drawing/2014/main" id="{9856985D-B3A1-05CF-7576-09E478FB4E94}"/>
              </a:ext>
            </a:extLst>
          </p:cNvPr>
          <p:cNvSpPr txBox="1"/>
          <p:nvPr/>
        </p:nvSpPr>
        <p:spPr>
          <a:xfrm>
            <a:off x="8298867" y="5095984"/>
            <a:ext cx="3281066" cy="338554"/>
          </a:xfrm>
          <a:prstGeom prst="rect">
            <a:avLst/>
          </a:prstGeom>
          <a:noFill/>
        </p:spPr>
        <p:txBody>
          <a:bodyPr wrap="square">
            <a:spAutoFit/>
          </a:bodyPr>
          <a:lstStyle/>
          <a:p>
            <a:pPr lvl="0" algn="ctr"/>
            <a:r>
              <a:rPr lang="en-US" sz="1600" b="1" i="1" dirty="0">
                <a:solidFill>
                  <a:schemeClr val="bg2">
                    <a:lumMod val="50000"/>
                  </a:schemeClr>
                </a:solidFill>
                <a:latin typeface="Poppins" panose="00000500000000000000" pitchFamily="50" charset="0"/>
                <a:cs typeface="Poppins" panose="00000500000000000000" pitchFamily="50" charset="0"/>
              </a:rPr>
              <a:t>Brokerage Firms</a:t>
            </a:r>
          </a:p>
        </p:txBody>
      </p:sp>
      <p:sp>
        <p:nvSpPr>
          <p:cNvPr id="232" name="TextBox 231">
            <a:extLst>
              <a:ext uri="{FF2B5EF4-FFF2-40B4-BE49-F238E27FC236}">
                <a16:creationId xmlns:a16="http://schemas.microsoft.com/office/drawing/2014/main" id="{2D6F5A4D-6598-7C1F-A8AF-DD93DB723ED6}"/>
              </a:ext>
            </a:extLst>
          </p:cNvPr>
          <p:cNvSpPr txBox="1"/>
          <p:nvPr/>
        </p:nvSpPr>
        <p:spPr>
          <a:xfrm>
            <a:off x="3762730" y="6280785"/>
            <a:ext cx="4528987" cy="387670"/>
          </a:xfrm>
          <a:prstGeom prst="rect">
            <a:avLst/>
          </a:prstGeom>
          <a:noFill/>
        </p:spPr>
        <p:txBody>
          <a:bodyPr wrap="square">
            <a:spAutoFit/>
          </a:bodyPr>
          <a:lstStyle/>
          <a:p>
            <a:pPr lvl="0" algn="ctr">
              <a:lnSpc>
                <a:spcPct val="150000"/>
              </a:lnSpc>
            </a:pPr>
            <a:r>
              <a:rPr lang="en-US" b="1" dirty="0">
                <a:solidFill>
                  <a:srgbClr val="17375E"/>
                </a:solidFill>
                <a:latin typeface="Anago Bold" panose="02000000000000000000" pitchFamily="50" charset="0"/>
                <a:cs typeface="Poppins" panose="00000500000000000000" pitchFamily="50" charset="0"/>
              </a:rPr>
              <a:t>Your learning doesn’t stop. It evolves into a career</a:t>
            </a:r>
          </a:p>
        </p:txBody>
      </p:sp>
      <p:pic>
        <p:nvPicPr>
          <p:cNvPr id="233" name="Picture 232" descr="A yellow triangle with black background&#10;&#10;AI-generated content may be incorrect.">
            <a:extLst>
              <a:ext uri="{FF2B5EF4-FFF2-40B4-BE49-F238E27FC236}">
                <a16:creationId xmlns:a16="http://schemas.microsoft.com/office/drawing/2014/main" id="{2A776D2D-1B10-BDAF-EBA7-F8DDFC113B56}"/>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4106871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F76910-F151-456A-810C-DF810F70C5EF}"/>
              </a:ext>
            </a:extLst>
          </p:cNvPr>
          <p:cNvSpPr/>
          <p:nvPr/>
        </p:nvSpPr>
        <p:spPr>
          <a:xfrm>
            <a:off x="0" y="0"/>
            <a:ext cx="12192000" cy="6858000"/>
          </a:xfrm>
          <a:prstGeom prst="rect">
            <a:avLst/>
          </a:prstGeom>
          <a:pattFill prst="wdUp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50CF5D7-0D95-4032-A883-173E12440098}"/>
              </a:ext>
            </a:extLst>
          </p:cNvPr>
          <p:cNvGrpSpPr/>
          <p:nvPr/>
        </p:nvGrpSpPr>
        <p:grpSpPr>
          <a:xfrm>
            <a:off x="0" y="-84935"/>
            <a:ext cx="9894190" cy="2461126"/>
            <a:chOff x="793946" y="-6684"/>
            <a:chExt cx="9894190" cy="2461126"/>
          </a:xfrm>
        </p:grpSpPr>
        <p:sp>
          <p:nvSpPr>
            <p:cNvPr id="16" name="Freeform: Shape 15">
              <a:extLst>
                <a:ext uri="{FF2B5EF4-FFF2-40B4-BE49-F238E27FC236}">
                  <a16:creationId xmlns:a16="http://schemas.microsoft.com/office/drawing/2014/main" id="{1F9119A6-8048-485F-9B09-E38E27E214D9}"/>
                </a:ext>
              </a:extLst>
            </p:cNvPr>
            <p:cNvSpPr/>
            <p:nvPr/>
          </p:nvSpPr>
          <p:spPr>
            <a:xfrm>
              <a:off x="793946" y="0"/>
              <a:ext cx="8318108" cy="2454442"/>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B286EF4D-C89F-45FB-993F-B941ED35DBA8}"/>
                </a:ext>
              </a:extLst>
            </p:cNvPr>
            <p:cNvSpPr/>
            <p:nvPr/>
          </p:nvSpPr>
          <p:spPr>
            <a:xfrm>
              <a:off x="1491363" y="0"/>
              <a:ext cx="8318108" cy="2230518"/>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32D9223-5854-45C9-93DF-FFF5BB9B7C90}"/>
                </a:ext>
              </a:extLst>
            </p:cNvPr>
            <p:cNvSpPr/>
            <p:nvPr/>
          </p:nvSpPr>
          <p:spPr>
            <a:xfrm>
              <a:off x="1579014" y="-6684"/>
              <a:ext cx="9109122" cy="2179690"/>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rgbClr val="115D99"/>
            </a:solidFill>
            <a:ln>
              <a:solidFill>
                <a:srgbClr val="115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F7E45C12-AB4C-4285-840F-B42A75EBD8E1}"/>
              </a:ext>
            </a:extLst>
          </p:cNvPr>
          <p:cNvGrpSpPr/>
          <p:nvPr/>
        </p:nvGrpSpPr>
        <p:grpSpPr>
          <a:xfrm flipH="1" flipV="1">
            <a:off x="7501284" y="5606475"/>
            <a:ext cx="4712332" cy="1269323"/>
            <a:chOff x="793946" y="0"/>
            <a:chExt cx="9112054" cy="2454442"/>
          </a:xfrm>
        </p:grpSpPr>
        <p:sp>
          <p:nvSpPr>
            <p:cNvPr id="18" name="Freeform: Shape 17">
              <a:extLst>
                <a:ext uri="{FF2B5EF4-FFF2-40B4-BE49-F238E27FC236}">
                  <a16:creationId xmlns:a16="http://schemas.microsoft.com/office/drawing/2014/main" id="{38267700-157B-47CA-86D9-A92C7F5F2F90}"/>
                </a:ext>
              </a:extLst>
            </p:cNvPr>
            <p:cNvSpPr/>
            <p:nvPr/>
          </p:nvSpPr>
          <p:spPr>
            <a:xfrm>
              <a:off x="793946" y="0"/>
              <a:ext cx="8318108" cy="2454442"/>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rgbClr val="FFB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0F3EF67-E6E4-4C7F-BB50-DCCF9EE344CC}"/>
                </a:ext>
              </a:extLst>
            </p:cNvPr>
            <p:cNvSpPr/>
            <p:nvPr/>
          </p:nvSpPr>
          <p:spPr>
            <a:xfrm>
              <a:off x="1491363" y="0"/>
              <a:ext cx="8318108" cy="2228009"/>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4D00E92-051F-4251-96F5-2C04217B3CE7}"/>
                </a:ext>
              </a:extLst>
            </p:cNvPr>
            <p:cNvSpPr/>
            <p:nvPr/>
          </p:nvSpPr>
          <p:spPr>
            <a:xfrm>
              <a:off x="1587892" y="0"/>
              <a:ext cx="8318108" cy="2190762"/>
            </a:xfrm>
            <a:custGeom>
              <a:avLst/>
              <a:gdLst>
                <a:gd name="connsiteX0" fmla="*/ 0 w 8318108"/>
                <a:gd name="connsiteY0" fmla="*/ 0 h 2190762"/>
                <a:gd name="connsiteX1" fmla="*/ 8318108 w 8318108"/>
                <a:gd name="connsiteY1" fmla="*/ 0 h 2190762"/>
                <a:gd name="connsiteX2" fmla="*/ 8318108 w 8318108"/>
                <a:gd name="connsiteY2" fmla="*/ 39762 h 2190762"/>
                <a:gd name="connsiteX3" fmla="*/ 1025878 w 8318108"/>
                <a:gd name="connsiteY3" fmla="*/ 2175628 h 2190762"/>
                <a:gd name="connsiteX4" fmla="*/ 563101 w 8318108"/>
                <a:gd name="connsiteY4" fmla="*/ 1922528 h 219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108" h="2190762">
                  <a:moveTo>
                    <a:pt x="0" y="0"/>
                  </a:moveTo>
                  <a:lnTo>
                    <a:pt x="8318108" y="0"/>
                  </a:lnTo>
                  <a:lnTo>
                    <a:pt x="8318108" y="39762"/>
                  </a:lnTo>
                  <a:lnTo>
                    <a:pt x="1025878" y="2175628"/>
                  </a:lnTo>
                  <a:cubicBezTo>
                    <a:pt x="828194" y="2233529"/>
                    <a:pt x="621002" y="2120212"/>
                    <a:pt x="563101" y="1922528"/>
                  </a:cubicBezTo>
                  <a:close/>
                </a:path>
              </a:pathLst>
            </a:custGeom>
            <a:solidFill>
              <a:srgbClr val="115D99"/>
            </a:solidFill>
            <a:ln>
              <a:solidFill>
                <a:srgbClr val="11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F247E7A-A6A4-4CF9-ACBA-2E9E9AEAEC3A}"/>
              </a:ext>
            </a:extLst>
          </p:cNvPr>
          <p:cNvSpPr txBox="1"/>
          <p:nvPr/>
        </p:nvSpPr>
        <p:spPr>
          <a:xfrm>
            <a:off x="1168869" y="1049696"/>
            <a:ext cx="2643291" cy="523220"/>
          </a:xfrm>
          <a:prstGeom prst="rect">
            <a:avLst/>
          </a:prstGeom>
          <a:noFill/>
        </p:spPr>
        <p:txBody>
          <a:bodyPr wrap="square" rtlCol="0">
            <a:spAutoFit/>
          </a:bodyPr>
          <a:lstStyle/>
          <a:p>
            <a:pPr algn="ctr"/>
            <a:r>
              <a:rPr lang="en-US" sz="2800" dirty="0">
                <a:solidFill>
                  <a:schemeClr val="bg1">
                    <a:lumMod val="95000"/>
                  </a:schemeClr>
                </a:solidFill>
                <a:latin typeface="Bodoni MT" panose="02070603080606020203" pitchFamily="18" charset="0"/>
              </a:rPr>
              <a:t>OF MERIT</a:t>
            </a:r>
          </a:p>
        </p:txBody>
      </p:sp>
      <p:grpSp>
        <p:nvGrpSpPr>
          <p:cNvPr id="24" name="Group 23">
            <a:extLst>
              <a:ext uri="{FF2B5EF4-FFF2-40B4-BE49-F238E27FC236}">
                <a16:creationId xmlns:a16="http://schemas.microsoft.com/office/drawing/2014/main" id="{8D87CDEC-5B66-4BB3-BA61-AE08698750E9}"/>
              </a:ext>
            </a:extLst>
          </p:cNvPr>
          <p:cNvGrpSpPr/>
          <p:nvPr/>
        </p:nvGrpSpPr>
        <p:grpSpPr>
          <a:xfrm>
            <a:off x="3691502" y="6270734"/>
            <a:ext cx="1983362" cy="369332"/>
            <a:chOff x="1633757" y="5808785"/>
            <a:chExt cx="1528324" cy="260880"/>
          </a:xfrm>
        </p:grpSpPr>
        <p:sp>
          <p:nvSpPr>
            <p:cNvPr id="25" name="TextBox 24">
              <a:extLst>
                <a:ext uri="{FF2B5EF4-FFF2-40B4-BE49-F238E27FC236}">
                  <a16:creationId xmlns:a16="http://schemas.microsoft.com/office/drawing/2014/main" id="{6D1448F4-E879-4982-817C-9884D36AF58E}"/>
                </a:ext>
              </a:extLst>
            </p:cNvPr>
            <p:cNvSpPr txBox="1"/>
            <p:nvPr/>
          </p:nvSpPr>
          <p:spPr>
            <a:xfrm>
              <a:off x="1733310" y="5808785"/>
              <a:ext cx="1428771" cy="260880"/>
            </a:xfrm>
            <a:prstGeom prst="rect">
              <a:avLst/>
            </a:prstGeom>
            <a:noFill/>
          </p:spPr>
          <p:txBody>
            <a:bodyPr wrap="square" rtlCol="0">
              <a:spAutoFit/>
            </a:bodyPr>
            <a:lstStyle/>
            <a:p>
              <a:pPr algn="ctr"/>
              <a:r>
                <a:rPr lang="en-US" sz="1800" dirty="0">
                  <a:latin typeface="Baskerville Old Face" panose="02020602080505020303" pitchFamily="18" charset="0"/>
                </a:rPr>
                <a:t>CEO </a:t>
              </a:r>
              <a:r>
                <a:rPr lang="en-US" sz="1800" dirty="0" err="1">
                  <a:latin typeface="Baskerville Old Face" panose="02020602080505020303" pitchFamily="18" charset="0"/>
                </a:rPr>
                <a:t>TeamLead</a:t>
              </a:r>
              <a:endParaRPr lang="en-US" sz="1800" dirty="0">
                <a:latin typeface="Baskerville Old Face" panose="02020602080505020303" pitchFamily="18" charset="0"/>
              </a:endParaRPr>
            </a:p>
          </p:txBody>
        </p:sp>
        <p:cxnSp>
          <p:nvCxnSpPr>
            <p:cNvPr id="26" name="Straight Connector 25">
              <a:extLst>
                <a:ext uri="{FF2B5EF4-FFF2-40B4-BE49-F238E27FC236}">
                  <a16:creationId xmlns:a16="http://schemas.microsoft.com/office/drawing/2014/main" id="{241D5EAD-465D-48BC-B7C5-B5B23CC8CA3A}"/>
                </a:ext>
              </a:extLst>
            </p:cNvPr>
            <p:cNvCxnSpPr/>
            <p:nvPr/>
          </p:nvCxnSpPr>
          <p:spPr>
            <a:xfrm>
              <a:off x="1633757" y="5808785"/>
              <a:ext cx="152832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528123B0-FF7C-42B1-B03C-B6BB3C52EFB9}"/>
              </a:ext>
            </a:extLst>
          </p:cNvPr>
          <p:cNvPicPr>
            <a:picLocks noChangeAspect="1"/>
          </p:cNvPicPr>
          <p:nvPr/>
        </p:nvPicPr>
        <p:blipFill rotWithShape="1">
          <a:blip r:embed="rId2"/>
          <a:srcRect l="12857" t="11802" r="8427" b="25985"/>
          <a:stretch/>
        </p:blipFill>
        <p:spPr>
          <a:xfrm>
            <a:off x="1473515" y="-120159"/>
            <a:ext cx="3400134" cy="1183472"/>
          </a:xfrm>
          <a:prstGeom prst="rect">
            <a:avLst/>
          </a:prstGeom>
        </p:spPr>
      </p:pic>
      <p:pic>
        <p:nvPicPr>
          <p:cNvPr id="36" name="Picture 35">
            <a:extLst>
              <a:ext uri="{FF2B5EF4-FFF2-40B4-BE49-F238E27FC236}">
                <a16:creationId xmlns:a16="http://schemas.microsoft.com/office/drawing/2014/main" id="{B1E7CC51-D390-4892-8E9C-A4DC7DBC25D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3099" r="15804" b="27137"/>
          <a:stretch/>
        </p:blipFill>
        <p:spPr>
          <a:xfrm>
            <a:off x="3953575" y="5606475"/>
            <a:ext cx="1377159" cy="669436"/>
          </a:xfrm>
          <a:prstGeom prst="rect">
            <a:avLst/>
          </a:prstGeom>
        </p:spPr>
      </p:pic>
      <p:pic>
        <p:nvPicPr>
          <p:cNvPr id="42" name="Picture 41">
            <a:extLst>
              <a:ext uri="{FF2B5EF4-FFF2-40B4-BE49-F238E27FC236}">
                <a16:creationId xmlns:a16="http://schemas.microsoft.com/office/drawing/2014/main" id="{8F085017-48A3-4758-9CC4-25805AD411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2259" y="1306353"/>
            <a:ext cx="1685569" cy="2308881"/>
          </a:xfrm>
          <a:prstGeom prst="rect">
            <a:avLst/>
          </a:prstGeom>
        </p:spPr>
      </p:pic>
      <p:sp>
        <p:nvSpPr>
          <p:cNvPr id="5" name="TextBox 4">
            <a:extLst>
              <a:ext uri="{FF2B5EF4-FFF2-40B4-BE49-F238E27FC236}">
                <a16:creationId xmlns:a16="http://schemas.microsoft.com/office/drawing/2014/main" id="{BCCDA5B4-2E13-464D-946D-F423AB9F0BB4}"/>
              </a:ext>
            </a:extLst>
          </p:cNvPr>
          <p:cNvSpPr txBox="1"/>
          <p:nvPr/>
        </p:nvSpPr>
        <p:spPr>
          <a:xfrm>
            <a:off x="4494354" y="4130613"/>
            <a:ext cx="3203291" cy="307777"/>
          </a:xfrm>
          <a:prstGeom prst="rect">
            <a:avLst/>
          </a:prstGeom>
          <a:noFill/>
        </p:spPr>
        <p:txBody>
          <a:bodyPr wrap="square" rtlCol="0">
            <a:spAutoFit/>
          </a:bodyPr>
          <a:lstStyle/>
          <a:p>
            <a:pPr algn="ctr"/>
            <a:r>
              <a:rPr lang="en-IN" b="1" dirty="0">
                <a:latin typeface="Cambria" panose="02040503050406030204" pitchFamily="18" charset="0"/>
                <a:ea typeface="Cambria" panose="02040503050406030204" pitchFamily="18" charset="0"/>
              </a:rPr>
              <a:t>Date of Issue:   05</a:t>
            </a:r>
            <a:r>
              <a:rPr lang="en-IN" b="1" baseline="30000" dirty="0">
                <a:latin typeface="Cambria" panose="02040503050406030204" pitchFamily="18" charset="0"/>
                <a:ea typeface="Cambria" panose="02040503050406030204" pitchFamily="18" charset="0"/>
              </a:rPr>
              <a:t>h</a:t>
            </a:r>
            <a:r>
              <a:rPr lang="en-IN" b="1" dirty="0">
                <a:latin typeface="Cambria" panose="02040503050406030204" pitchFamily="18" charset="0"/>
                <a:ea typeface="Cambria" panose="02040503050406030204" pitchFamily="18" charset="0"/>
              </a:rPr>
              <a:t> Nov, 2025 </a:t>
            </a:r>
          </a:p>
        </p:txBody>
      </p:sp>
      <p:sp>
        <p:nvSpPr>
          <p:cNvPr id="37" name="Google Shape;378;p3">
            <a:extLst>
              <a:ext uri="{FF2B5EF4-FFF2-40B4-BE49-F238E27FC236}">
                <a16:creationId xmlns:a16="http://schemas.microsoft.com/office/drawing/2014/main" id="{276958D6-9BFE-4F6B-8AB2-4A5D9176C52C}"/>
              </a:ext>
            </a:extLst>
          </p:cNvPr>
          <p:cNvSpPr txBox="1"/>
          <p:nvPr/>
        </p:nvSpPr>
        <p:spPr>
          <a:xfrm>
            <a:off x="1243173" y="3393433"/>
            <a:ext cx="10448817" cy="646290"/>
          </a:xfrm>
          <a:prstGeom prst="rect">
            <a:avLst/>
          </a:prstGeom>
          <a:noFill/>
          <a:ln>
            <a:noFill/>
          </a:ln>
        </p:spPr>
        <p:txBody>
          <a:bodyPr spcFirstLastPara="1" wrap="square" lIns="91425" tIns="45700" rIns="91425" bIns="45700" anchor="t" anchorCtr="0">
            <a:spAutoFit/>
          </a:bodyPr>
          <a:lstStyle/>
          <a:p>
            <a:pPr algn="ctr">
              <a:buClr>
                <a:srgbClr val="00396D"/>
              </a:buClr>
              <a:buSzPts val="1800"/>
            </a:pPr>
            <a:r>
              <a:rPr lang="en-US" sz="1800" dirty="0">
                <a:solidFill>
                  <a:schemeClr val="tx1"/>
                </a:solidFill>
                <a:latin typeface="Cambria" panose="02040503050406030204" pitchFamily="18" charset="0"/>
                <a:ea typeface="Cambria" panose="02040503050406030204" pitchFamily="18" charset="0"/>
              </a:rPr>
              <a:t>Awarded the </a:t>
            </a:r>
            <a:r>
              <a:rPr lang="en-US" sz="1800" b="1" dirty="0">
                <a:solidFill>
                  <a:srgbClr val="0070C0"/>
                </a:solidFill>
                <a:latin typeface="Cambria" panose="02040503050406030204" pitchFamily="18" charset="0"/>
                <a:ea typeface="Cambria" panose="02040503050406030204" pitchFamily="18" charset="0"/>
              </a:rPr>
              <a:t>"Certification in Currency Market (CCM)" </a:t>
            </a:r>
            <a:r>
              <a:rPr lang="en-US" sz="1800" dirty="0">
                <a:solidFill>
                  <a:schemeClr val="tx1"/>
                </a:solidFill>
                <a:latin typeface="Cambria" panose="02040503050406030204" pitchFamily="18" charset="0"/>
                <a:ea typeface="Cambria" panose="02040503050406030204" pitchFamily="18" charset="0"/>
              </a:rPr>
              <a:t>upon successful completion of the program, conducted by </a:t>
            </a:r>
            <a:r>
              <a:rPr lang="en-US" sz="1800" b="1" dirty="0">
                <a:solidFill>
                  <a:srgbClr val="0070C0"/>
                </a:solidFill>
                <a:latin typeface="Cambria" panose="02040503050406030204" pitchFamily="18" charset="0"/>
                <a:ea typeface="Cambria" panose="02040503050406030204" pitchFamily="18" charset="0"/>
              </a:rPr>
              <a:t>WealthGenics Educart Private Limited &amp; Teamlead CTGS.</a:t>
            </a:r>
            <a:endParaRPr sz="1800" b="1" u="sng" dirty="0">
              <a:solidFill>
                <a:srgbClr val="0070C0"/>
              </a:solidFill>
              <a:latin typeface="Cambria" panose="02040503050406030204" pitchFamily="18" charset="0"/>
              <a:ea typeface="Cambria" panose="02040503050406030204" pitchFamily="18" charset="0"/>
            </a:endParaRPr>
          </a:p>
        </p:txBody>
      </p:sp>
      <p:sp>
        <p:nvSpPr>
          <p:cNvPr id="38" name="Google Shape;376;p3">
            <a:extLst>
              <a:ext uri="{FF2B5EF4-FFF2-40B4-BE49-F238E27FC236}">
                <a16:creationId xmlns:a16="http://schemas.microsoft.com/office/drawing/2014/main" id="{E3E69E6F-28CC-4B67-92F5-763940F7C6FE}"/>
              </a:ext>
            </a:extLst>
          </p:cNvPr>
          <p:cNvSpPr txBox="1"/>
          <p:nvPr/>
        </p:nvSpPr>
        <p:spPr>
          <a:xfrm>
            <a:off x="3387048" y="2260760"/>
            <a:ext cx="5756071" cy="400069"/>
          </a:xfrm>
          <a:prstGeom prst="rect">
            <a:avLst/>
          </a:prstGeom>
          <a:noFill/>
          <a:ln>
            <a:noFill/>
          </a:ln>
        </p:spPr>
        <p:txBody>
          <a:bodyPr spcFirstLastPara="1" wrap="square" lIns="91425" tIns="45700" rIns="91425" bIns="45700" anchor="t" anchorCtr="0">
            <a:spAutoFit/>
          </a:bodyPr>
          <a:lstStyle/>
          <a:p>
            <a:pPr algn="ctr">
              <a:buClr>
                <a:srgbClr val="00396D"/>
              </a:buClr>
              <a:buSzPts val="1800"/>
            </a:pPr>
            <a:r>
              <a:rPr lang="en-US" sz="2000" b="1" dirty="0">
                <a:latin typeface="Cambria" panose="02040503050406030204" pitchFamily="18" charset="0"/>
                <a:ea typeface="Cambria" panose="02040503050406030204" pitchFamily="18" charset="0"/>
              </a:rPr>
              <a:t>THIS CERTIFICATE IS PROUDLY PRESENTED TO</a:t>
            </a:r>
            <a:r>
              <a:rPr lang="en-US" sz="2000" b="1" dirty="0">
                <a:solidFill>
                  <a:srgbClr val="00396D"/>
                </a:solidFill>
                <a:latin typeface="Cambria" panose="02040503050406030204" pitchFamily="18" charset="0"/>
                <a:ea typeface="Cambria" panose="02040503050406030204" pitchFamily="18" charset="0"/>
              </a:rPr>
              <a:t> </a:t>
            </a:r>
            <a:endParaRPr sz="2000" dirty="0">
              <a:latin typeface="Cambria" panose="02040503050406030204" pitchFamily="18" charset="0"/>
              <a:ea typeface="Cambria" panose="02040503050406030204" pitchFamily="18" charset="0"/>
            </a:endParaRPr>
          </a:p>
        </p:txBody>
      </p:sp>
      <p:cxnSp>
        <p:nvCxnSpPr>
          <p:cNvPr id="46" name="Straight Connector 45">
            <a:extLst>
              <a:ext uri="{FF2B5EF4-FFF2-40B4-BE49-F238E27FC236}">
                <a16:creationId xmlns:a16="http://schemas.microsoft.com/office/drawing/2014/main" id="{088A86EC-A639-4CEE-8DBD-125FE815C6C9}"/>
              </a:ext>
            </a:extLst>
          </p:cNvPr>
          <p:cNvCxnSpPr>
            <a:cxnSpLocks/>
          </p:cNvCxnSpPr>
          <p:nvPr/>
        </p:nvCxnSpPr>
        <p:spPr>
          <a:xfrm>
            <a:off x="2883248" y="3249246"/>
            <a:ext cx="67636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48B6A92-94C6-4899-99B9-63DD24520BC2}"/>
              </a:ext>
            </a:extLst>
          </p:cNvPr>
          <p:cNvCxnSpPr>
            <a:cxnSpLocks/>
          </p:cNvCxnSpPr>
          <p:nvPr/>
        </p:nvCxnSpPr>
        <p:spPr>
          <a:xfrm>
            <a:off x="4600631" y="4438389"/>
            <a:ext cx="2990736"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B9AE885-BF21-4C5F-B69C-7C9A37ED3C0C}"/>
              </a:ext>
            </a:extLst>
          </p:cNvPr>
          <p:cNvSpPr txBox="1"/>
          <p:nvPr/>
        </p:nvSpPr>
        <p:spPr>
          <a:xfrm>
            <a:off x="4494354" y="4455541"/>
            <a:ext cx="3203291" cy="307777"/>
          </a:xfrm>
          <a:prstGeom prst="rect">
            <a:avLst/>
          </a:prstGeom>
          <a:noFill/>
        </p:spPr>
        <p:txBody>
          <a:bodyPr wrap="square" rtlCol="0">
            <a:spAutoFit/>
          </a:bodyPr>
          <a:lstStyle/>
          <a:p>
            <a:pPr algn="ctr"/>
            <a:r>
              <a:rPr lang="en-IN" b="1" dirty="0">
                <a:latin typeface="Cambria" panose="02040503050406030204" pitchFamily="18" charset="0"/>
                <a:ea typeface="Cambria" panose="02040503050406030204" pitchFamily="18" charset="0"/>
              </a:rPr>
              <a:t>Certificate No:  WG|TL|CCM|W001</a:t>
            </a:r>
          </a:p>
        </p:txBody>
      </p:sp>
      <p:cxnSp>
        <p:nvCxnSpPr>
          <p:cNvPr id="55" name="Straight Connector 54">
            <a:extLst>
              <a:ext uri="{FF2B5EF4-FFF2-40B4-BE49-F238E27FC236}">
                <a16:creationId xmlns:a16="http://schemas.microsoft.com/office/drawing/2014/main" id="{A4B6C048-7871-4757-950C-2932D8EAA656}"/>
              </a:ext>
            </a:extLst>
          </p:cNvPr>
          <p:cNvCxnSpPr>
            <a:cxnSpLocks/>
          </p:cNvCxnSpPr>
          <p:nvPr/>
        </p:nvCxnSpPr>
        <p:spPr>
          <a:xfrm>
            <a:off x="4600631" y="4746556"/>
            <a:ext cx="2990736"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E85817-1356-4C50-B6FF-14522552A1D0}"/>
              </a:ext>
            </a:extLst>
          </p:cNvPr>
          <p:cNvSpPr txBox="1"/>
          <p:nvPr/>
        </p:nvSpPr>
        <p:spPr>
          <a:xfrm>
            <a:off x="3870548" y="2673347"/>
            <a:ext cx="4450904" cy="584775"/>
          </a:xfrm>
          <a:prstGeom prst="rect">
            <a:avLst/>
          </a:prstGeom>
          <a:noFill/>
        </p:spPr>
        <p:txBody>
          <a:bodyPr wrap="square" rtlCol="0">
            <a:spAutoFit/>
          </a:bodyPr>
          <a:lstStyle/>
          <a:p>
            <a:pPr algn="ctr"/>
            <a:r>
              <a:rPr lang="en-IN" sz="3200" b="1" dirty="0">
                <a:latin typeface="Cambria" panose="02040503050406030204" pitchFamily="18" charset="0"/>
                <a:ea typeface="Cambria" panose="02040503050406030204" pitchFamily="18" charset="0"/>
              </a:rPr>
              <a:t>Mr. Raviraj Singh</a:t>
            </a:r>
          </a:p>
        </p:txBody>
      </p:sp>
      <p:pic>
        <p:nvPicPr>
          <p:cNvPr id="30" name="object 20"/>
          <p:cNvPicPr/>
          <p:nvPr/>
        </p:nvPicPr>
        <p:blipFill>
          <a:blip r:embed="rId5" cstate="print"/>
          <a:stretch>
            <a:fillRect/>
          </a:stretch>
        </p:blipFill>
        <p:spPr>
          <a:xfrm>
            <a:off x="10259635" y="1606980"/>
            <a:ext cx="1315201" cy="622031"/>
          </a:xfrm>
          <a:prstGeom prst="rect">
            <a:avLst/>
          </a:prstGeom>
        </p:spPr>
      </p:pic>
      <p:pic>
        <p:nvPicPr>
          <p:cNvPr id="4" name="Picture 3"/>
          <p:cNvPicPr>
            <a:picLocks noChangeAspect="1"/>
          </p:cNvPicPr>
          <p:nvPr/>
        </p:nvPicPr>
        <p:blipFill rotWithShape="1">
          <a:blip r:embed="rId6" cstate="print">
            <a:clrChange>
              <a:clrFrom>
                <a:srgbClr val="E9E9E9"/>
              </a:clrFrom>
              <a:clrTo>
                <a:srgbClr val="E9E9E9">
                  <a:alpha val="0"/>
                </a:srgbClr>
              </a:clrTo>
            </a:clrChange>
            <a:extLst>
              <a:ext uri="{28A0092B-C50C-407E-A947-70E740481C1C}">
                <a14:useLocalDpi xmlns:a14="http://schemas.microsoft.com/office/drawing/2010/main" val="0"/>
              </a:ext>
            </a:extLst>
          </a:blip>
          <a:srcRect t="20884" b="18893"/>
          <a:stretch/>
        </p:blipFill>
        <p:spPr>
          <a:xfrm>
            <a:off x="6467886" y="5101262"/>
            <a:ext cx="1496917" cy="69010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7831" y="5093716"/>
            <a:ext cx="710290" cy="710290"/>
          </a:xfrm>
          <a:prstGeom prst="rect">
            <a:avLst/>
          </a:prstGeom>
        </p:spPr>
      </p:pic>
      <p:pic>
        <p:nvPicPr>
          <p:cNvPr id="11" name="Picture 10"/>
          <p:cNvPicPr>
            <a:picLocks noChangeAspect="1"/>
          </p:cNvPicPr>
          <p:nvPr/>
        </p:nvPicPr>
        <p:blipFill>
          <a:blip r:embed="rId8" cstate="print">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a:off x="9297488" y="4970674"/>
            <a:ext cx="1530516" cy="841784"/>
          </a:xfrm>
          <a:prstGeom prst="rect">
            <a:avLst/>
          </a:prstGeom>
        </p:spPr>
      </p:pic>
      <p:pic>
        <p:nvPicPr>
          <p:cNvPr id="34" name="Picture 33" descr="A yellow triangle with black background&#10;&#10;AI-generated content may be incorrect.">
            <a:extLst>
              <a:ext uri="{FF2B5EF4-FFF2-40B4-BE49-F238E27FC236}">
                <a16:creationId xmlns:a16="http://schemas.microsoft.com/office/drawing/2014/main" id="{7BAE878F-13B9-B63C-A4A6-F765DA9ADD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5388" y="386383"/>
            <a:ext cx="1394410" cy="935937"/>
          </a:xfrm>
          <a:prstGeom prst="rect">
            <a:avLst/>
          </a:prstGeom>
        </p:spPr>
      </p:pic>
      <p:grpSp>
        <p:nvGrpSpPr>
          <p:cNvPr id="43" name="Group 42">
            <a:extLst>
              <a:ext uri="{FF2B5EF4-FFF2-40B4-BE49-F238E27FC236}">
                <a16:creationId xmlns:a16="http://schemas.microsoft.com/office/drawing/2014/main" id="{8D87CDEC-5B66-4BB3-BA61-AE08698750E9}"/>
              </a:ext>
            </a:extLst>
          </p:cNvPr>
          <p:cNvGrpSpPr/>
          <p:nvPr/>
        </p:nvGrpSpPr>
        <p:grpSpPr>
          <a:xfrm>
            <a:off x="697417" y="6260131"/>
            <a:ext cx="2304543" cy="369332"/>
            <a:chOff x="1541154" y="5808785"/>
            <a:chExt cx="1620927" cy="260873"/>
          </a:xfrm>
        </p:grpSpPr>
        <p:sp>
          <p:nvSpPr>
            <p:cNvPr id="44" name="TextBox 43">
              <a:extLst>
                <a:ext uri="{FF2B5EF4-FFF2-40B4-BE49-F238E27FC236}">
                  <a16:creationId xmlns:a16="http://schemas.microsoft.com/office/drawing/2014/main" id="{6D1448F4-E879-4982-817C-9884D36AF58E}"/>
                </a:ext>
              </a:extLst>
            </p:cNvPr>
            <p:cNvSpPr txBox="1"/>
            <p:nvPr/>
          </p:nvSpPr>
          <p:spPr>
            <a:xfrm>
              <a:off x="1541154" y="5808785"/>
              <a:ext cx="1620927" cy="260873"/>
            </a:xfrm>
            <a:prstGeom prst="rect">
              <a:avLst/>
            </a:prstGeom>
            <a:noFill/>
          </p:spPr>
          <p:txBody>
            <a:bodyPr wrap="square" rtlCol="0">
              <a:spAutoFit/>
            </a:bodyPr>
            <a:lstStyle/>
            <a:p>
              <a:pPr algn="ctr"/>
              <a:r>
                <a:rPr lang="en-US" sz="1800" dirty="0">
                  <a:latin typeface="Baskerville Old Face" panose="02020602080505020303" pitchFamily="18" charset="0"/>
                </a:rPr>
                <a:t>CEO WealthGenics</a:t>
              </a:r>
            </a:p>
          </p:txBody>
        </p:sp>
        <p:cxnSp>
          <p:nvCxnSpPr>
            <p:cNvPr id="47" name="Straight Connector 46">
              <a:extLst>
                <a:ext uri="{FF2B5EF4-FFF2-40B4-BE49-F238E27FC236}">
                  <a16:creationId xmlns:a16="http://schemas.microsoft.com/office/drawing/2014/main" id="{241D5EAD-465D-48BC-B7C5-B5B23CC8CA3A}"/>
                </a:ext>
              </a:extLst>
            </p:cNvPr>
            <p:cNvCxnSpPr/>
            <p:nvPr/>
          </p:nvCxnSpPr>
          <p:spPr>
            <a:xfrm>
              <a:off x="1633757" y="5808785"/>
              <a:ext cx="152832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F4A812B1-F4B1-242D-5C2C-13DF52DC14F7}"/>
              </a:ext>
            </a:extLst>
          </p:cNvPr>
          <p:cNvPicPr>
            <a:picLocks noChangeAspect="1"/>
          </p:cNvPicPr>
          <p:nvPr/>
        </p:nvPicPr>
        <p:blipFill>
          <a:blip r:embed="rId10"/>
          <a:stretch>
            <a:fillRect/>
          </a:stretch>
        </p:blipFill>
        <p:spPr>
          <a:xfrm rot="723074">
            <a:off x="666375" y="5539325"/>
            <a:ext cx="2175748" cy="982772"/>
          </a:xfrm>
          <a:prstGeom prst="rect">
            <a:avLst/>
          </a:prstGeom>
        </p:spPr>
      </p:pic>
    </p:spTree>
    <p:extLst>
      <p:ext uri="{BB962C8B-B14F-4D97-AF65-F5344CB8AC3E}">
        <p14:creationId xmlns:p14="http://schemas.microsoft.com/office/powerpoint/2010/main" val="2589476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B1A4145B-D5AE-AE4E-753E-4DAB78FE1CE6}"/>
            </a:ext>
          </a:extLst>
        </p:cNvPr>
        <p:cNvGrpSpPr/>
        <p:nvPr/>
      </p:nvGrpSpPr>
      <p:grpSpPr>
        <a:xfrm>
          <a:off x="0" y="0"/>
          <a:ext cx="0" cy="0"/>
          <a:chOff x="0" y="0"/>
          <a:chExt cx="0" cy="0"/>
        </a:xfrm>
      </p:grpSpPr>
      <p:sp>
        <p:nvSpPr>
          <p:cNvPr id="262" name="Google Shape;262;p23">
            <a:extLst>
              <a:ext uri="{FF2B5EF4-FFF2-40B4-BE49-F238E27FC236}">
                <a16:creationId xmlns:a16="http://schemas.microsoft.com/office/drawing/2014/main" id="{144BC828-C302-0C12-99CF-3A2A83AEB618}"/>
              </a:ext>
            </a:extLst>
          </p:cNvPr>
          <p:cNvSpPr txBox="1"/>
          <p:nvPr/>
        </p:nvSpPr>
        <p:spPr>
          <a:xfrm>
            <a:off x="177800" y="136872"/>
            <a:ext cx="71882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"SUCCESS STORIES ON PROFITS &amp; WINS"</a:t>
            </a:r>
          </a:p>
        </p:txBody>
      </p:sp>
      <p:pic>
        <p:nvPicPr>
          <p:cNvPr id="18" name="Picture 17" descr="A yellow triangle with black background&#10;&#10;AI-generated content may be incorrect.">
            <a:extLst>
              <a:ext uri="{FF2B5EF4-FFF2-40B4-BE49-F238E27FC236}">
                <a16:creationId xmlns:a16="http://schemas.microsoft.com/office/drawing/2014/main" id="{F18A7D7D-84C3-5CBB-E4EB-3A39B3A8F89D}"/>
              </a:ext>
            </a:extLst>
          </p:cNvPr>
          <p:cNvPicPr>
            <a:picLocks noChangeAspect="1"/>
          </p:cNvPicPr>
          <p:nvPr/>
        </p:nvPicPr>
        <p:blipFill>
          <a:blip r:embed="rId3"/>
          <a:stretch>
            <a:fillRect/>
          </a:stretch>
        </p:blipFill>
        <p:spPr>
          <a:xfrm>
            <a:off x="10934157" y="90439"/>
            <a:ext cx="962492" cy="646031"/>
          </a:xfrm>
          <a:prstGeom prst="rect">
            <a:avLst/>
          </a:prstGeom>
        </p:spPr>
      </p:pic>
      <p:pic>
        <p:nvPicPr>
          <p:cNvPr id="5" name="Picture 4" descr="A cellphone with text and a message&#10;&#10;AI-generated content may be incorrect.">
            <a:extLst>
              <a:ext uri="{FF2B5EF4-FFF2-40B4-BE49-F238E27FC236}">
                <a16:creationId xmlns:a16="http://schemas.microsoft.com/office/drawing/2014/main" id="{AAD6DB4A-DCC5-EA6A-4B46-C772C54B2A4A}"/>
              </a:ext>
            </a:extLst>
          </p:cNvPr>
          <p:cNvPicPr>
            <a:picLocks noChangeAspect="1"/>
          </p:cNvPicPr>
          <p:nvPr/>
        </p:nvPicPr>
        <p:blipFill>
          <a:blip r:embed="rId4"/>
          <a:stretch>
            <a:fillRect/>
          </a:stretch>
        </p:blipFill>
        <p:spPr>
          <a:xfrm>
            <a:off x="3369258" y="1155638"/>
            <a:ext cx="2501757" cy="2501757"/>
          </a:xfrm>
          <a:prstGeom prst="rect">
            <a:avLst/>
          </a:prstGeom>
        </p:spPr>
      </p:pic>
      <p:pic>
        <p:nvPicPr>
          <p:cNvPr id="11" name="Picture 10" descr="A cellphone with text on it&#10;&#10;AI-generated content may be incorrect.">
            <a:extLst>
              <a:ext uri="{FF2B5EF4-FFF2-40B4-BE49-F238E27FC236}">
                <a16:creationId xmlns:a16="http://schemas.microsoft.com/office/drawing/2014/main" id="{78FD8DA0-9AD4-C3BC-16BC-00CF5DD2B137}"/>
              </a:ext>
            </a:extLst>
          </p:cNvPr>
          <p:cNvPicPr>
            <a:picLocks noChangeAspect="1"/>
          </p:cNvPicPr>
          <p:nvPr/>
        </p:nvPicPr>
        <p:blipFill>
          <a:blip r:embed="rId5"/>
          <a:stretch>
            <a:fillRect/>
          </a:stretch>
        </p:blipFill>
        <p:spPr>
          <a:xfrm>
            <a:off x="499153" y="1155638"/>
            <a:ext cx="2501758" cy="2501758"/>
          </a:xfrm>
          <a:prstGeom prst="rect">
            <a:avLst/>
          </a:prstGeom>
        </p:spPr>
      </p:pic>
      <p:pic>
        <p:nvPicPr>
          <p:cNvPr id="15" name="Picture 14" descr="A cellphone with text on it&#10;&#10;AI-generated content may be incorrect.">
            <a:extLst>
              <a:ext uri="{FF2B5EF4-FFF2-40B4-BE49-F238E27FC236}">
                <a16:creationId xmlns:a16="http://schemas.microsoft.com/office/drawing/2014/main" id="{953DE89C-EF04-E787-71AD-F41B399B0630}"/>
              </a:ext>
            </a:extLst>
          </p:cNvPr>
          <p:cNvPicPr>
            <a:picLocks noChangeAspect="1"/>
          </p:cNvPicPr>
          <p:nvPr/>
        </p:nvPicPr>
        <p:blipFill>
          <a:blip r:embed="rId6"/>
          <a:stretch>
            <a:fillRect/>
          </a:stretch>
        </p:blipFill>
        <p:spPr>
          <a:xfrm>
            <a:off x="6239362" y="1155638"/>
            <a:ext cx="2501757" cy="2501757"/>
          </a:xfrm>
          <a:prstGeom prst="rect">
            <a:avLst/>
          </a:prstGeom>
        </p:spPr>
      </p:pic>
      <p:pic>
        <p:nvPicPr>
          <p:cNvPr id="17" name="Picture 16" descr="A cellphone with a message on it&#10;&#10;AI-generated content may be incorrect.">
            <a:extLst>
              <a:ext uri="{FF2B5EF4-FFF2-40B4-BE49-F238E27FC236}">
                <a16:creationId xmlns:a16="http://schemas.microsoft.com/office/drawing/2014/main" id="{AA9A3DFF-B316-C78A-5B9F-3C2B42902F22}"/>
              </a:ext>
            </a:extLst>
          </p:cNvPr>
          <p:cNvPicPr>
            <a:picLocks noChangeAspect="1"/>
          </p:cNvPicPr>
          <p:nvPr/>
        </p:nvPicPr>
        <p:blipFill>
          <a:blip r:embed="rId7"/>
          <a:stretch>
            <a:fillRect/>
          </a:stretch>
        </p:blipFill>
        <p:spPr>
          <a:xfrm>
            <a:off x="9109467" y="1155638"/>
            <a:ext cx="2501757" cy="2501757"/>
          </a:xfrm>
          <a:prstGeom prst="rect">
            <a:avLst/>
          </a:prstGeom>
        </p:spPr>
      </p:pic>
      <p:pic>
        <p:nvPicPr>
          <p:cNvPr id="20" name="Picture 19" descr="A cell phone with a message on it&#10;&#10;AI-generated content may be incorrect.">
            <a:extLst>
              <a:ext uri="{FF2B5EF4-FFF2-40B4-BE49-F238E27FC236}">
                <a16:creationId xmlns:a16="http://schemas.microsoft.com/office/drawing/2014/main" id="{63CC083A-B94F-3D2E-BD96-BDDF804830DD}"/>
              </a:ext>
            </a:extLst>
          </p:cNvPr>
          <p:cNvPicPr>
            <a:picLocks noChangeAspect="1"/>
          </p:cNvPicPr>
          <p:nvPr/>
        </p:nvPicPr>
        <p:blipFill>
          <a:blip r:embed="rId8"/>
          <a:stretch>
            <a:fillRect/>
          </a:stretch>
        </p:blipFill>
        <p:spPr>
          <a:xfrm>
            <a:off x="1988906" y="3986910"/>
            <a:ext cx="2501758" cy="2501758"/>
          </a:xfrm>
          <a:prstGeom prst="rect">
            <a:avLst/>
          </a:prstGeom>
        </p:spPr>
      </p:pic>
      <p:pic>
        <p:nvPicPr>
          <p:cNvPr id="22" name="Picture 21" descr="A cellphone with a note on it&#10;&#10;AI-generated content may be incorrect.">
            <a:extLst>
              <a:ext uri="{FF2B5EF4-FFF2-40B4-BE49-F238E27FC236}">
                <a16:creationId xmlns:a16="http://schemas.microsoft.com/office/drawing/2014/main" id="{EF789316-3D23-0B59-F15E-8F7358B083AE}"/>
              </a:ext>
            </a:extLst>
          </p:cNvPr>
          <p:cNvPicPr>
            <a:picLocks noChangeAspect="1"/>
          </p:cNvPicPr>
          <p:nvPr/>
        </p:nvPicPr>
        <p:blipFill>
          <a:blip r:embed="rId9"/>
          <a:stretch>
            <a:fillRect/>
          </a:stretch>
        </p:blipFill>
        <p:spPr>
          <a:xfrm>
            <a:off x="4923747" y="3986910"/>
            <a:ext cx="2501758" cy="2501758"/>
          </a:xfrm>
          <a:prstGeom prst="rect">
            <a:avLst/>
          </a:prstGeom>
        </p:spPr>
      </p:pic>
      <p:pic>
        <p:nvPicPr>
          <p:cNvPr id="24" name="Picture 23" descr="A cell phone with text on it&#10;&#10;AI-generated content may be incorrect.">
            <a:extLst>
              <a:ext uri="{FF2B5EF4-FFF2-40B4-BE49-F238E27FC236}">
                <a16:creationId xmlns:a16="http://schemas.microsoft.com/office/drawing/2014/main" id="{789CE36D-3EC0-B32A-FF62-9E0AF991C11C}"/>
              </a:ext>
            </a:extLst>
          </p:cNvPr>
          <p:cNvPicPr>
            <a:picLocks noChangeAspect="1"/>
          </p:cNvPicPr>
          <p:nvPr/>
        </p:nvPicPr>
        <p:blipFill>
          <a:blip r:embed="rId10"/>
          <a:stretch>
            <a:fillRect/>
          </a:stretch>
        </p:blipFill>
        <p:spPr>
          <a:xfrm>
            <a:off x="7858588" y="3986910"/>
            <a:ext cx="2501757" cy="2501757"/>
          </a:xfrm>
          <a:prstGeom prst="rect">
            <a:avLst/>
          </a:prstGeom>
        </p:spPr>
      </p:pic>
    </p:spTree>
    <p:extLst>
      <p:ext uri="{BB962C8B-B14F-4D97-AF65-F5344CB8AC3E}">
        <p14:creationId xmlns:p14="http://schemas.microsoft.com/office/powerpoint/2010/main" val="501731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241D67AA-A050-C1E6-93C6-F2E4380E708C}"/>
            </a:ext>
          </a:extLst>
        </p:cNvPr>
        <p:cNvGrpSpPr/>
        <p:nvPr/>
      </p:nvGrpSpPr>
      <p:grpSpPr>
        <a:xfrm>
          <a:off x="0" y="0"/>
          <a:ext cx="0" cy="0"/>
          <a:chOff x="0" y="0"/>
          <a:chExt cx="0" cy="0"/>
        </a:xfrm>
      </p:grpSpPr>
      <p:sp>
        <p:nvSpPr>
          <p:cNvPr id="262" name="Google Shape;262;p23">
            <a:extLst>
              <a:ext uri="{FF2B5EF4-FFF2-40B4-BE49-F238E27FC236}">
                <a16:creationId xmlns:a16="http://schemas.microsoft.com/office/drawing/2014/main" id="{62A8DC61-329D-4AF3-BC0A-8C1EC6192316}"/>
              </a:ext>
            </a:extLst>
          </p:cNvPr>
          <p:cNvSpPr txBox="1"/>
          <p:nvPr/>
        </p:nvSpPr>
        <p:spPr>
          <a:xfrm>
            <a:off x="177800" y="136872"/>
            <a:ext cx="74549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"SUCCESS STORIES ON WHEELS &amp; WINS"</a:t>
            </a:r>
          </a:p>
        </p:txBody>
      </p:sp>
      <p:pic>
        <p:nvPicPr>
          <p:cNvPr id="15" name="Picture 14">
            <a:extLst>
              <a:ext uri="{FF2B5EF4-FFF2-40B4-BE49-F238E27FC236}">
                <a16:creationId xmlns:a16="http://schemas.microsoft.com/office/drawing/2014/main" id="{1B6D0366-A0B9-E199-2F42-601AAFE4F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04" y="1731867"/>
            <a:ext cx="2316056" cy="4126603"/>
          </a:xfrm>
          <a:prstGeom prst="rect">
            <a:avLst/>
          </a:prstGeom>
          <a:ln>
            <a:noFill/>
          </a:ln>
          <a:effectLst/>
        </p:spPr>
      </p:pic>
      <p:sp>
        <p:nvSpPr>
          <p:cNvPr id="16" name="Rectangle: Rounded Corners 15">
            <a:extLst>
              <a:ext uri="{FF2B5EF4-FFF2-40B4-BE49-F238E27FC236}">
                <a16:creationId xmlns:a16="http://schemas.microsoft.com/office/drawing/2014/main" id="{D7D50E9F-DF9D-8328-96BD-A447E8A635D2}"/>
              </a:ext>
            </a:extLst>
          </p:cNvPr>
          <p:cNvSpPr/>
          <p:nvPr/>
        </p:nvSpPr>
        <p:spPr>
          <a:xfrm>
            <a:off x="404104" y="5858470"/>
            <a:ext cx="2316056" cy="362252"/>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RUPALI KARRI</a:t>
            </a:r>
          </a:p>
        </p:txBody>
      </p:sp>
      <p:pic>
        <p:nvPicPr>
          <p:cNvPr id="18" name="Picture 17">
            <a:extLst>
              <a:ext uri="{FF2B5EF4-FFF2-40B4-BE49-F238E27FC236}">
                <a16:creationId xmlns:a16="http://schemas.microsoft.com/office/drawing/2014/main" id="{0AA43057-7B63-6613-8D34-6DD6C1BEFB0B}"/>
              </a:ext>
            </a:extLst>
          </p:cNvPr>
          <p:cNvPicPr>
            <a:picLocks noChangeAspect="1"/>
          </p:cNvPicPr>
          <p:nvPr/>
        </p:nvPicPr>
        <p:blipFill>
          <a:blip r:embed="rId4">
            <a:extLst>
              <a:ext uri="{28A0092B-C50C-407E-A947-70E740481C1C}">
                <a14:useLocalDpi xmlns:a14="http://schemas.microsoft.com/office/drawing/2010/main" val="0"/>
              </a:ext>
            </a:extLst>
          </a:blip>
          <a:srcRect l="12583" t="19626" r="15310"/>
          <a:stretch/>
        </p:blipFill>
        <p:spPr>
          <a:xfrm>
            <a:off x="9234203" y="1607007"/>
            <a:ext cx="2598023" cy="3861222"/>
          </a:xfrm>
          <a:prstGeom prst="rect">
            <a:avLst/>
          </a:prstGeom>
          <a:ln>
            <a:noFill/>
          </a:ln>
          <a:effectLst/>
        </p:spPr>
      </p:pic>
      <p:sp>
        <p:nvSpPr>
          <p:cNvPr id="19" name="Rectangle: Rounded Corners 18">
            <a:extLst>
              <a:ext uri="{FF2B5EF4-FFF2-40B4-BE49-F238E27FC236}">
                <a16:creationId xmlns:a16="http://schemas.microsoft.com/office/drawing/2014/main" id="{E103ACC8-EB8A-7D63-B26C-37B18FAA21F6}"/>
              </a:ext>
            </a:extLst>
          </p:cNvPr>
          <p:cNvSpPr/>
          <p:nvPr/>
        </p:nvSpPr>
        <p:spPr>
          <a:xfrm>
            <a:off x="9272569" y="5570495"/>
            <a:ext cx="2521289" cy="362252"/>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PRANJALI KHADSE</a:t>
            </a:r>
          </a:p>
        </p:txBody>
      </p:sp>
      <p:pic>
        <p:nvPicPr>
          <p:cNvPr id="21" name="Picture 20">
            <a:extLst>
              <a:ext uri="{FF2B5EF4-FFF2-40B4-BE49-F238E27FC236}">
                <a16:creationId xmlns:a16="http://schemas.microsoft.com/office/drawing/2014/main" id="{149A0B97-ABBD-9515-8D11-922BDCFCF738}"/>
              </a:ext>
            </a:extLst>
          </p:cNvPr>
          <p:cNvPicPr>
            <a:picLocks noChangeAspect="1"/>
          </p:cNvPicPr>
          <p:nvPr/>
        </p:nvPicPr>
        <p:blipFill>
          <a:blip r:embed="rId5">
            <a:extLst>
              <a:ext uri="{28A0092B-C50C-407E-A947-70E740481C1C}">
                <a14:useLocalDpi xmlns:a14="http://schemas.microsoft.com/office/drawing/2010/main" val="0"/>
              </a:ext>
            </a:extLst>
          </a:blip>
          <a:srcRect t="22022"/>
          <a:stretch/>
        </p:blipFill>
        <p:spPr>
          <a:xfrm>
            <a:off x="3349922" y="866412"/>
            <a:ext cx="1974614" cy="2721204"/>
          </a:xfrm>
          <a:prstGeom prst="rect">
            <a:avLst/>
          </a:prstGeom>
          <a:ln>
            <a:noFill/>
          </a:ln>
          <a:effectLst/>
        </p:spPr>
      </p:pic>
      <p:sp>
        <p:nvSpPr>
          <p:cNvPr id="22" name="Rectangle: Rounded Corners 21">
            <a:extLst>
              <a:ext uri="{FF2B5EF4-FFF2-40B4-BE49-F238E27FC236}">
                <a16:creationId xmlns:a16="http://schemas.microsoft.com/office/drawing/2014/main" id="{4E82E203-A354-300F-73DF-F64A062FE9CA}"/>
              </a:ext>
            </a:extLst>
          </p:cNvPr>
          <p:cNvSpPr/>
          <p:nvPr/>
        </p:nvSpPr>
        <p:spPr>
          <a:xfrm>
            <a:off x="3234869" y="3673755"/>
            <a:ext cx="2193628" cy="307026"/>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SWAPNIL GHATE</a:t>
            </a:r>
          </a:p>
        </p:txBody>
      </p:sp>
      <p:pic>
        <p:nvPicPr>
          <p:cNvPr id="24" name="Picture 23">
            <a:extLst>
              <a:ext uri="{FF2B5EF4-FFF2-40B4-BE49-F238E27FC236}">
                <a16:creationId xmlns:a16="http://schemas.microsoft.com/office/drawing/2014/main" id="{53A1BDC0-DC28-A9E1-161A-F043E1C26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5907" y="863286"/>
            <a:ext cx="1974614" cy="2719273"/>
          </a:xfrm>
          <a:prstGeom prst="rect">
            <a:avLst/>
          </a:prstGeom>
          <a:ln>
            <a:noFill/>
          </a:ln>
          <a:effectLst/>
        </p:spPr>
      </p:pic>
      <p:sp>
        <p:nvSpPr>
          <p:cNvPr id="25" name="Rectangle: Rounded Corners 24">
            <a:extLst>
              <a:ext uri="{FF2B5EF4-FFF2-40B4-BE49-F238E27FC236}">
                <a16:creationId xmlns:a16="http://schemas.microsoft.com/office/drawing/2014/main" id="{679C2590-32DF-121D-2AE8-E2666583214D}"/>
              </a:ext>
            </a:extLst>
          </p:cNvPr>
          <p:cNvSpPr/>
          <p:nvPr/>
        </p:nvSpPr>
        <p:spPr>
          <a:xfrm>
            <a:off x="5581275" y="3634058"/>
            <a:ext cx="3396189" cy="386422"/>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PARSURAM PANCHESHWAR</a:t>
            </a:r>
          </a:p>
        </p:txBody>
      </p:sp>
      <p:pic>
        <p:nvPicPr>
          <p:cNvPr id="27" name="Picture 26">
            <a:extLst>
              <a:ext uri="{FF2B5EF4-FFF2-40B4-BE49-F238E27FC236}">
                <a16:creationId xmlns:a16="http://schemas.microsoft.com/office/drawing/2014/main" id="{E3284588-377B-8F98-74C0-BCACD0C93504}"/>
              </a:ext>
            </a:extLst>
          </p:cNvPr>
          <p:cNvPicPr>
            <a:picLocks noChangeAspect="1"/>
          </p:cNvPicPr>
          <p:nvPr/>
        </p:nvPicPr>
        <p:blipFill>
          <a:blip r:embed="rId7">
            <a:extLst>
              <a:ext uri="{28A0092B-C50C-407E-A947-70E740481C1C}">
                <a14:useLocalDpi xmlns:a14="http://schemas.microsoft.com/office/drawing/2010/main" val="0"/>
              </a:ext>
            </a:extLst>
          </a:blip>
          <a:srcRect t="32210" b="22339"/>
          <a:stretch/>
        </p:blipFill>
        <p:spPr>
          <a:xfrm>
            <a:off x="3297673" y="4216950"/>
            <a:ext cx="2079114" cy="2094562"/>
          </a:xfrm>
          <a:prstGeom prst="rect">
            <a:avLst/>
          </a:prstGeom>
          <a:ln>
            <a:noFill/>
          </a:ln>
          <a:effectLst/>
        </p:spPr>
      </p:pic>
      <p:sp>
        <p:nvSpPr>
          <p:cNvPr id="28" name="Rectangle: Rounded Corners 27">
            <a:extLst>
              <a:ext uri="{FF2B5EF4-FFF2-40B4-BE49-F238E27FC236}">
                <a16:creationId xmlns:a16="http://schemas.microsoft.com/office/drawing/2014/main" id="{9DF39D5E-D21B-5504-4CC1-7B01D54A92A9}"/>
              </a:ext>
            </a:extLst>
          </p:cNvPr>
          <p:cNvSpPr/>
          <p:nvPr/>
        </p:nvSpPr>
        <p:spPr>
          <a:xfrm>
            <a:off x="3035251" y="6356557"/>
            <a:ext cx="2592864" cy="307027"/>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HEERA SINGH UIKEY</a:t>
            </a:r>
          </a:p>
        </p:txBody>
      </p:sp>
      <p:pic>
        <p:nvPicPr>
          <p:cNvPr id="30" name="Picture 29">
            <a:extLst>
              <a:ext uri="{FF2B5EF4-FFF2-40B4-BE49-F238E27FC236}">
                <a16:creationId xmlns:a16="http://schemas.microsoft.com/office/drawing/2014/main" id="{3DC019E0-AAFF-7215-E99F-15F26E1543B7}"/>
              </a:ext>
            </a:extLst>
          </p:cNvPr>
          <p:cNvPicPr>
            <a:picLocks noChangeAspect="1"/>
          </p:cNvPicPr>
          <p:nvPr/>
        </p:nvPicPr>
        <p:blipFill>
          <a:blip r:embed="rId8">
            <a:extLst>
              <a:ext uri="{28A0092B-C50C-407E-A947-70E740481C1C}">
                <a14:useLocalDpi xmlns:a14="http://schemas.microsoft.com/office/drawing/2010/main" val="0"/>
              </a:ext>
            </a:extLst>
          </a:blip>
          <a:srcRect t="31311"/>
          <a:stretch/>
        </p:blipFill>
        <p:spPr>
          <a:xfrm>
            <a:off x="6136100" y="4389938"/>
            <a:ext cx="2100673" cy="1911374"/>
          </a:xfrm>
          <a:prstGeom prst="rect">
            <a:avLst/>
          </a:prstGeom>
          <a:ln>
            <a:noFill/>
          </a:ln>
          <a:effectLst/>
        </p:spPr>
      </p:pic>
      <p:sp>
        <p:nvSpPr>
          <p:cNvPr id="31" name="Rectangle: Rounded Corners 30">
            <a:extLst>
              <a:ext uri="{FF2B5EF4-FFF2-40B4-BE49-F238E27FC236}">
                <a16:creationId xmlns:a16="http://schemas.microsoft.com/office/drawing/2014/main" id="{91B1A787-BAB2-124F-E4BE-59BFBCDECCDA}"/>
              </a:ext>
            </a:extLst>
          </p:cNvPr>
          <p:cNvSpPr/>
          <p:nvPr/>
        </p:nvSpPr>
        <p:spPr>
          <a:xfrm>
            <a:off x="6096000" y="6405926"/>
            <a:ext cx="2182536" cy="307026"/>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TEJAS KHARE</a:t>
            </a:r>
          </a:p>
        </p:txBody>
      </p:sp>
      <p:pic>
        <p:nvPicPr>
          <p:cNvPr id="3" name="Picture 2" descr="A yellow triangle with black background&#10;&#10;AI-generated content may be incorrect.">
            <a:extLst>
              <a:ext uri="{FF2B5EF4-FFF2-40B4-BE49-F238E27FC236}">
                <a16:creationId xmlns:a16="http://schemas.microsoft.com/office/drawing/2014/main" id="{0752834B-72C4-D296-56F0-0562EF94378C}"/>
              </a:ext>
            </a:extLst>
          </p:cNvPr>
          <p:cNvPicPr>
            <a:picLocks noChangeAspect="1"/>
          </p:cNvPicPr>
          <p:nvPr/>
        </p:nvPicPr>
        <p:blipFill>
          <a:blip r:embed="rId9"/>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00088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F0AAD57B-8E64-4FA4-DFB2-6FAE4769E5FE}"/>
            </a:ext>
          </a:extLst>
        </p:cNvPr>
        <p:cNvGrpSpPr/>
        <p:nvPr/>
      </p:nvGrpSpPr>
      <p:grpSpPr>
        <a:xfrm>
          <a:off x="0" y="0"/>
          <a:ext cx="0" cy="0"/>
          <a:chOff x="0" y="0"/>
          <a:chExt cx="0" cy="0"/>
        </a:xfrm>
      </p:grpSpPr>
      <p:sp>
        <p:nvSpPr>
          <p:cNvPr id="262" name="Google Shape;262;p23">
            <a:extLst>
              <a:ext uri="{FF2B5EF4-FFF2-40B4-BE49-F238E27FC236}">
                <a16:creationId xmlns:a16="http://schemas.microsoft.com/office/drawing/2014/main" id="{59B3FE46-0E35-8519-633D-3DC664A4B926}"/>
              </a:ext>
            </a:extLst>
          </p:cNvPr>
          <p:cNvSpPr txBox="1"/>
          <p:nvPr/>
        </p:nvSpPr>
        <p:spPr>
          <a:xfrm>
            <a:off x="177800" y="136872"/>
            <a:ext cx="72644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"SUCCESS STORIES ON WHEELS &amp; WINS"</a:t>
            </a:r>
          </a:p>
        </p:txBody>
      </p:sp>
      <p:pic>
        <p:nvPicPr>
          <p:cNvPr id="3" name="Picture 2">
            <a:extLst>
              <a:ext uri="{FF2B5EF4-FFF2-40B4-BE49-F238E27FC236}">
                <a16:creationId xmlns:a16="http://schemas.microsoft.com/office/drawing/2014/main" id="{8E6F648E-B120-C8BC-041C-02D27B3D9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631" y="1070903"/>
            <a:ext cx="2782688" cy="2093538"/>
          </a:xfrm>
          <a:prstGeom prst="rect">
            <a:avLst/>
          </a:prstGeom>
          <a:ln>
            <a:noFill/>
          </a:ln>
          <a:effectLst/>
        </p:spPr>
      </p:pic>
      <p:sp>
        <p:nvSpPr>
          <p:cNvPr id="4" name="Rectangle: Rounded Corners 3">
            <a:extLst>
              <a:ext uri="{FF2B5EF4-FFF2-40B4-BE49-F238E27FC236}">
                <a16:creationId xmlns:a16="http://schemas.microsoft.com/office/drawing/2014/main" id="{17DF0B80-3EC9-929C-E14C-12ECC6EE16E8}"/>
              </a:ext>
            </a:extLst>
          </p:cNvPr>
          <p:cNvSpPr/>
          <p:nvPr/>
        </p:nvSpPr>
        <p:spPr>
          <a:xfrm>
            <a:off x="3925176" y="3170197"/>
            <a:ext cx="2480991" cy="285870"/>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RAKESH GOUTAM</a:t>
            </a:r>
          </a:p>
        </p:txBody>
      </p:sp>
      <p:pic>
        <p:nvPicPr>
          <p:cNvPr id="6" name="Picture 5">
            <a:extLst>
              <a:ext uri="{FF2B5EF4-FFF2-40B4-BE49-F238E27FC236}">
                <a16:creationId xmlns:a16="http://schemas.microsoft.com/office/drawing/2014/main" id="{0FEC1B50-96D7-81C4-9C88-ED9CC8B24E00}"/>
              </a:ext>
            </a:extLst>
          </p:cNvPr>
          <p:cNvPicPr>
            <a:picLocks noChangeAspect="1"/>
          </p:cNvPicPr>
          <p:nvPr/>
        </p:nvPicPr>
        <p:blipFill>
          <a:blip r:embed="rId4">
            <a:extLst>
              <a:ext uri="{28A0092B-C50C-407E-A947-70E740481C1C}">
                <a14:useLocalDpi xmlns:a14="http://schemas.microsoft.com/office/drawing/2010/main" val="0"/>
              </a:ext>
            </a:extLst>
          </a:blip>
          <a:srcRect t="32959" b="10112"/>
          <a:stretch/>
        </p:blipFill>
        <p:spPr>
          <a:xfrm>
            <a:off x="361189" y="4020767"/>
            <a:ext cx="2104688" cy="2165745"/>
          </a:xfrm>
          <a:prstGeom prst="rect">
            <a:avLst/>
          </a:prstGeom>
          <a:ln>
            <a:noFill/>
          </a:ln>
          <a:effectLst/>
        </p:spPr>
      </p:pic>
      <p:sp>
        <p:nvSpPr>
          <p:cNvPr id="7" name="Rectangle: Rounded Corners 6">
            <a:extLst>
              <a:ext uri="{FF2B5EF4-FFF2-40B4-BE49-F238E27FC236}">
                <a16:creationId xmlns:a16="http://schemas.microsoft.com/office/drawing/2014/main" id="{78E14894-62AB-1945-03F9-1FAAB669A282}"/>
              </a:ext>
            </a:extLst>
          </p:cNvPr>
          <p:cNvSpPr/>
          <p:nvPr/>
        </p:nvSpPr>
        <p:spPr>
          <a:xfrm>
            <a:off x="93997" y="6266715"/>
            <a:ext cx="2639072" cy="307458"/>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AVINASH NAGPURE</a:t>
            </a:r>
          </a:p>
        </p:txBody>
      </p:sp>
      <p:pic>
        <p:nvPicPr>
          <p:cNvPr id="9" name="Picture 8">
            <a:extLst>
              <a:ext uri="{FF2B5EF4-FFF2-40B4-BE49-F238E27FC236}">
                <a16:creationId xmlns:a16="http://schemas.microsoft.com/office/drawing/2014/main" id="{FC43A6E4-69C5-83DC-CCC6-44B63BB50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16" y="3937076"/>
            <a:ext cx="2104688" cy="2419299"/>
          </a:xfrm>
          <a:prstGeom prst="rect">
            <a:avLst/>
          </a:prstGeom>
          <a:ln>
            <a:noFill/>
          </a:ln>
          <a:effectLst/>
        </p:spPr>
      </p:pic>
      <p:sp>
        <p:nvSpPr>
          <p:cNvPr id="10" name="Rectangle: Rounded Corners 9">
            <a:extLst>
              <a:ext uri="{FF2B5EF4-FFF2-40B4-BE49-F238E27FC236}">
                <a16:creationId xmlns:a16="http://schemas.microsoft.com/office/drawing/2014/main" id="{E0F85D0E-F439-FF49-77AE-D373B766949A}"/>
              </a:ext>
            </a:extLst>
          </p:cNvPr>
          <p:cNvSpPr/>
          <p:nvPr/>
        </p:nvSpPr>
        <p:spPr>
          <a:xfrm>
            <a:off x="5981715" y="6350793"/>
            <a:ext cx="2104688" cy="307458"/>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JITENDRA PATLE</a:t>
            </a:r>
          </a:p>
        </p:txBody>
      </p:sp>
      <p:pic>
        <p:nvPicPr>
          <p:cNvPr id="12" name="Picture 11">
            <a:extLst>
              <a:ext uri="{FF2B5EF4-FFF2-40B4-BE49-F238E27FC236}">
                <a16:creationId xmlns:a16="http://schemas.microsoft.com/office/drawing/2014/main" id="{F10A7F34-482F-37F3-7EB1-FC0288E4D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60" y="1048283"/>
            <a:ext cx="2782688" cy="2087016"/>
          </a:xfrm>
          <a:prstGeom prst="rect">
            <a:avLst/>
          </a:prstGeom>
          <a:ln>
            <a:noFill/>
          </a:ln>
          <a:effectLst/>
        </p:spPr>
      </p:pic>
      <p:sp>
        <p:nvSpPr>
          <p:cNvPr id="13" name="Rectangle: Rounded Corners 12">
            <a:extLst>
              <a:ext uri="{FF2B5EF4-FFF2-40B4-BE49-F238E27FC236}">
                <a16:creationId xmlns:a16="http://schemas.microsoft.com/office/drawing/2014/main" id="{16D589C5-42D1-9F3F-AAFC-E2B3D8AC6776}"/>
              </a:ext>
            </a:extLst>
          </p:cNvPr>
          <p:cNvSpPr/>
          <p:nvPr/>
        </p:nvSpPr>
        <p:spPr>
          <a:xfrm>
            <a:off x="576547" y="3130003"/>
            <a:ext cx="2633513" cy="303444"/>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SK EBAD ALI</a:t>
            </a:r>
          </a:p>
        </p:txBody>
      </p:sp>
      <p:pic>
        <p:nvPicPr>
          <p:cNvPr id="257" name="Picture 256">
            <a:extLst>
              <a:ext uri="{FF2B5EF4-FFF2-40B4-BE49-F238E27FC236}">
                <a16:creationId xmlns:a16="http://schemas.microsoft.com/office/drawing/2014/main" id="{D9344BEE-A6C5-03CF-E438-4CD37BCC334A}"/>
              </a:ext>
            </a:extLst>
          </p:cNvPr>
          <p:cNvPicPr>
            <a:picLocks noChangeAspect="1"/>
          </p:cNvPicPr>
          <p:nvPr/>
        </p:nvPicPr>
        <p:blipFill>
          <a:blip r:embed="rId7">
            <a:extLst>
              <a:ext uri="{28A0092B-C50C-407E-A947-70E740481C1C}">
                <a14:useLocalDpi xmlns:a14="http://schemas.microsoft.com/office/drawing/2010/main" val="0"/>
              </a:ext>
            </a:extLst>
          </a:blip>
          <a:srcRect t="31458"/>
          <a:stretch/>
        </p:blipFill>
        <p:spPr>
          <a:xfrm>
            <a:off x="3208309" y="4020767"/>
            <a:ext cx="2225619" cy="2068030"/>
          </a:xfrm>
          <a:prstGeom prst="rect">
            <a:avLst/>
          </a:prstGeom>
          <a:ln>
            <a:noFill/>
          </a:ln>
          <a:effectLst/>
        </p:spPr>
      </p:pic>
      <p:sp>
        <p:nvSpPr>
          <p:cNvPr id="258" name="Rectangle: Rounded Corners 257">
            <a:extLst>
              <a:ext uri="{FF2B5EF4-FFF2-40B4-BE49-F238E27FC236}">
                <a16:creationId xmlns:a16="http://schemas.microsoft.com/office/drawing/2014/main" id="{1CD6C862-AED6-037B-4F56-61002E316617}"/>
              </a:ext>
            </a:extLst>
          </p:cNvPr>
          <p:cNvSpPr/>
          <p:nvPr/>
        </p:nvSpPr>
        <p:spPr>
          <a:xfrm>
            <a:off x="3176727" y="6105812"/>
            <a:ext cx="2366902" cy="307458"/>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PARISHED VAIDYA</a:t>
            </a:r>
          </a:p>
        </p:txBody>
      </p:sp>
      <p:pic>
        <p:nvPicPr>
          <p:cNvPr id="259" name="Picture 258">
            <a:extLst>
              <a:ext uri="{FF2B5EF4-FFF2-40B4-BE49-F238E27FC236}">
                <a16:creationId xmlns:a16="http://schemas.microsoft.com/office/drawing/2014/main" id="{C964877E-BDEE-1E5D-0BC6-7505667A478A}"/>
              </a:ext>
            </a:extLst>
          </p:cNvPr>
          <p:cNvPicPr>
            <a:picLocks noChangeAspect="1"/>
          </p:cNvPicPr>
          <p:nvPr/>
        </p:nvPicPr>
        <p:blipFill>
          <a:blip r:embed="rId8">
            <a:extLst>
              <a:ext uri="{28A0092B-C50C-407E-A947-70E740481C1C}">
                <a14:useLocalDpi xmlns:a14="http://schemas.microsoft.com/office/drawing/2010/main" val="0"/>
              </a:ext>
            </a:extLst>
          </a:blip>
          <a:srcRect t="19732"/>
          <a:stretch>
            <a:fillRect/>
          </a:stretch>
        </p:blipFill>
        <p:spPr>
          <a:xfrm>
            <a:off x="9780172" y="945227"/>
            <a:ext cx="1752920" cy="2501393"/>
          </a:xfrm>
          <a:prstGeom prst="rect">
            <a:avLst/>
          </a:prstGeom>
          <a:ln>
            <a:noFill/>
          </a:ln>
          <a:effectLst/>
        </p:spPr>
      </p:pic>
      <p:sp>
        <p:nvSpPr>
          <p:cNvPr id="261" name="Rectangle: Rounded Corners 260">
            <a:extLst>
              <a:ext uri="{FF2B5EF4-FFF2-40B4-BE49-F238E27FC236}">
                <a16:creationId xmlns:a16="http://schemas.microsoft.com/office/drawing/2014/main" id="{1B19D29B-7A26-A588-90E9-1940019F3436}"/>
              </a:ext>
            </a:extLst>
          </p:cNvPr>
          <p:cNvSpPr/>
          <p:nvPr/>
        </p:nvSpPr>
        <p:spPr>
          <a:xfrm>
            <a:off x="9734054" y="3442757"/>
            <a:ext cx="1845157" cy="307458"/>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RUPALI KARRI</a:t>
            </a:r>
          </a:p>
        </p:txBody>
      </p:sp>
      <p:pic>
        <p:nvPicPr>
          <p:cNvPr id="264" name="Picture 263">
            <a:extLst>
              <a:ext uri="{FF2B5EF4-FFF2-40B4-BE49-F238E27FC236}">
                <a16:creationId xmlns:a16="http://schemas.microsoft.com/office/drawing/2014/main" id="{B8E9512A-ACE0-ADB8-9591-08FA07969179}"/>
              </a:ext>
            </a:extLst>
          </p:cNvPr>
          <p:cNvPicPr>
            <a:picLocks noChangeAspect="1"/>
          </p:cNvPicPr>
          <p:nvPr/>
        </p:nvPicPr>
        <p:blipFill>
          <a:blip r:embed="rId9">
            <a:extLst>
              <a:ext uri="{28A0092B-C50C-407E-A947-70E740481C1C}">
                <a14:useLocalDpi xmlns:a14="http://schemas.microsoft.com/office/drawing/2010/main" val="0"/>
              </a:ext>
            </a:extLst>
          </a:blip>
          <a:srcRect t="31303" b="29815"/>
          <a:stretch/>
        </p:blipFill>
        <p:spPr>
          <a:xfrm>
            <a:off x="9018928" y="4003886"/>
            <a:ext cx="2970379" cy="2087016"/>
          </a:xfrm>
          <a:prstGeom prst="rect">
            <a:avLst/>
          </a:prstGeom>
          <a:ln>
            <a:noFill/>
          </a:ln>
          <a:effectLst/>
        </p:spPr>
      </p:pic>
      <p:sp>
        <p:nvSpPr>
          <p:cNvPr id="265" name="Rectangle: Rounded Corners 264">
            <a:extLst>
              <a:ext uri="{FF2B5EF4-FFF2-40B4-BE49-F238E27FC236}">
                <a16:creationId xmlns:a16="http://schemas.microsoft.com/office/drawing/2014/main" id="{673FAAEF-8974-185E-9196-AD706014D9FE}"/>
              </a:ext>
            </a:extLst>
          </p:cNvPr>
          <p:cNvSpPr/>
          <p:nvPr/>
        </p:nvSpPr>
        <p:spPr>
          <a:xfrm>
            <a:off x="9136364" y="6006934"/>
            <a:ext cx="2852943" cy="696953"/>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POOJA PAWAR &amp; VAIJANATH PAWAR</a:t>
            </a:r>
          </a:p>
        </p:txBody>
      </p:sp>
      <p:pic>
        <p:nvPicPr>
          <p:cNvPr id="266" name="Picture 265" descr="A person holding a book in front of a red car&#10;&#10;AI-generated content may be incorrect.">
            <a:extLst>
              <a:ext uri="{FF2B5EF4-FFF2-40B4-BE49-F238E27FC236}">
                <a16:creationId xmlns:a16="http://schemas.microsoft.com/office/drawing/2014/main" id="{6205E1C6-5405-086B-1618-A981E5519745}"/>
              </a:ext>
            </a:extLst>
          </p:cNvPr>
          <p:cNvPicPr>
            <a:picLocks noChangeAspect="1"/>
          </p:cNvPicPr>
          <p:nvPr/>
        </p:nvPicPr>
        <p:blipFill>
          <a:blip r:embed="rId10">
            <a:extLst>
              <a:ext uri="{28A0092B-C50C-407E-A947-70E740481C1C}">
                <a14:useLocalDpi xmlns:a14="http://schemas.microsoft.com/office/drawing/2010/main" val="0"/>
              </a:ext>
            </a:extLst>
          </a:blip>
          <a:srcRect t="15268" b="14577"/>
          <a:stretch/>
        </p:blipFill>
        <p:spPr>
          <a:xfrm>
            <a:off x="6904040" y="1088614"/>
            <a:ext cx="2059517" cy="2167304"/>
          </a:xfrm>
          <a:prstGeom prst="rect">
            <a:avLst/>
          </a:prstGeom>
          <a:ln>
            <a:noFill/>
          </a:ln>
          <a:effectLst/>
        </p:spPr>
      </p:pic>
      <p:sp>
        <p:nvSpPr>
          <p:cNvPr id="267" name="Rectangle: Rounded Corners 266">
            <a:extLst>
              <a:ext uri="{FF2B5EF4-FFF2-40B4-BE49-F238E27FC236}">
                <a16:creationId xmlns:a16="http://schemas.microsoft.com/office/drawing/2014/main" id="{EC801E52-2413-3E5C-A38E-C9F41E343096}"/>
              </a:ext>
            </a:extLst>
          </p:cNvPr>
          <p:cNvSpPr/>
          <p:nvPr/>
        </p:nvSpPr>
        <p:spPr>
          <a:xfrm>
            <a:off x="6783390" y="3285146"/>
            <a:ext cx="2311339" cy="307458"/>
          </a:xfrm>
          <a:prstGeom prst="roundRect">
            <a:avLst>
              <a:gd name="adj" fmla="val 3652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7375E"/>
                </a:solidFill>
                <a:latin typeface="Anago Bold Italic" panose="02000504000000020004" pitchFamily="50" charset="0"/>
              </a:rPr>
              <a:t>PRANJALI KHADSE</a:t>
            </a:r>
          </a:p>
        </p:txBody>
      </p:sp>
      <p:pic>
        <p:nvPicPr>
          <p:cNvPr id="15" name="Picture 14" descr="A yellow triangle with black background&#10;&#10;AI-generated content may be incorrect.">
            <a:extLst>
              <a:ext uri="{FF2B5EF4-FFF2-40B4-BE49-F238E27FC236}">
                <a16:creationId xmlns:a16="http://schemas.microsoft.com/office/drawing/2014/main" id="{FDFBF104-E7C4-3A61-85A5-9062A584C492}"/>
              </a:ext>
            </a:extLst>
          </p:cNvPr>
          <p:cNvPicPr>
            <a:picLocks noChangeAspect="1"/>
          </p:cNvPicPr>
          <p:nvPr/>
        </p:nvPicPr>
        <p:blipFill>
          <a:blip r:embed="rId11"/>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625490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F06AACAE-43C7-38AA-6381-65FF47D83BEF}"/>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91839589-DF99-5AEA-B7D3-0CC4062FB277}"/>
              </a:ext>
            </a:extLst>
          </p:cNvPr>
          <p:cNvSpPr txBox="1"/>
          <p:nvPr/>
        </p:nvSpPr>
        <p:spPr>
          <a:xfrm>
            <a:off x="571500" y="1673537"/>
            <a:ext cx="11049000" cy="4939814"/>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a:t>
            </a:r>
            <a:r>
              <a:rPr lang="en-US" sz="2800" b="1" i="0" u="none" strike="noStrike" cap="none" dirty="0">
                <a:solidFill>
                  <a:srgbClr val="17375E"/>
                </a:solidFill>
                <a:latin typeface="Anago Book" panose="02000000000000000000" pitchFamily="50" charset="0"/>
                <a:ea typeface="Playfair Display"/>
                <a:cs typeface="Playfair Display"/>
                <a:sym typeface="Playfair Display"/>
              </a:rPr>
              <a:t>Scholarships (₹7,500 – ₹25,000) → Direct support for learners.</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a:t>
            </a:r>
            <a:r>
              <a:rPr lang="en-US" sz="2400" b="1" i="0" u="none" strike="noStrike" cap="none" dirty="0">
                <a:solidFill>
                  <a:srgbClr val="17375E"/>
                </a:solidFill>
                <a:latin typeface="Anago Book" panose="02000000000000000000" pitchFamily="50" charset="0"/>
                <a:ea typeface="Playfair Display"/>
                <a:cs typeface="Playfair Display"/>
                <a:sym typeface="Playfair Display"/>
              </a:rPr>
              <a:t>Nominee Transfer → Your family continues the business legacy.</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All-in-One Ecosystem → Education, mentorship &amp; growth under one roof.</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100% Educational Model → No funds handled, only knowledge-driven.</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Real Mentorship → Live workshops &amp; personal guidance, not just modules.</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Daily Payouts → Transparent, consistent, and instant earnings.</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Global Strategies → Learn institutional &amp; smart money concepts.</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Ethics &amp; Transparency → Compliant, trustworthy, and future-ready.</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Wealth Mindset &amp; Life Skills → Beyond trading, a path to financial independence.</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Learner-to-Leader Path → Grow from student → expert → mentor.</a:t>
            </a:r>
          </a:p>
          <a:p>
            <a:pPr marL="0" marR="0" lvl="0" indent="0" algn="l" rtl="0">
              <a:lnSpc>
                <a:spcPct val="150000"/>
              </a:lnSpc>
              <a:spcBef>
                <a:spcPts val="0"/>
              </a:spcBef>
              <a:spcAft>
                <a:spcPts val="0"/>
              </a:spcAft>
              <a:buNone/>
            </a:pPr>
            <a:r>
              <a:rPr lang="en-US" sz="1800" b="1" i="0" u="none" strike="noStrike" cap="none" dirty="0">
                <a:solidFill>
                  <a:srgbClr val="17375E"/>
                </a:solidFill>
                <a:latin typeface="Anago Book" panose="02000000000000000000" pitchFamily="50" charset="0"/>
                <a:ea typeface="Playfair Display"/>
                <a:cs typeface="Playfair Display"/>
                <a:sym typeface="Playfair Display"/>
              </a:rPr>
              <a:t>🧑‍🏫 Career Placement Support → Guidance &amp; opportunities based on your expertise.</a:t>
            </a:r>
          </a:p>
        </p:txBody>
      </p:sp>
      <p:sp>
        <p:nvSpPr>
          <p:cNvPr id="228" name="Google Shape;228;p21">
            <a:extLst>
              <a:ext uri="{FF2B5EF4-FFF2-40B4-BE49-F238E27FC236}">
                <a16:creationId xmlns:a16="http://schemas.microsoft.com/office/drawing/2014/main" id="{066B94C9-6F55-4544-489C-3CB88D134424}"/>
              </a:ext>
            </a:extLst>
          </p:cNvPr>
          <p:cNvSpPr txBox="1"/>
          <p:nvPr/>
        </p:nvSpPr>
        <p:spPr>
          <a:xfrm>
            <a:off x="571500" y="413454"/>
            <a:ext cx="6807200" cy="86177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i="0" u="none" strike="noStrike" cap="none" dirty="0">
                <a:solidFill>
                  <a:srgbClr val="17375E"/>
                </a:solidFill>
                <a:latin typeface="Anago Bold Italic" panose="02000504000000020004" pitchFamily="50" charset="0"/>
                <a:ea typeface="Playfair Display"/>
                <a:cs typeface="Playfair Display"/>
                <a:sym typeface="Playfair Display"/>
              </a:rPr>
              <a:t>The WealthGenics Advantage </a:t>
            </a:r>
          </a:p>
          <a:p>
            <a:pPr marL="0" marR="0" lvl="0" indent="0" algn="l" rtl="0">
              <a:spcBef>
                <a:spcPts val="0"/>
              </a:spcBef>
              <a:spcAft>
                <a:spcPts val="0"/>
              </a:spcAft>
              <a:buNone/>
            </a:pPr>
            <a:r>
              <a:rPr lang="en-US" sz="2800" b="1" i="0" u="none" strike="noStrike" cap="none" dirty="0">
                <a:solidFill>
                  <a:srgbClr val="17375E"/>
                </a:solidFill>
                <a:latin typeface="Anago Bold Italic" panose="02000504000000020004" pitchFamily="50" charset="0"/>
                <a:ea typeface="Playfair Display"/>
                <a:cs typeface="Playfair Display"/>
                <a:sym typeface="Playfair Display"/>
              </a:rPr>
              <a:t>Where Learners Become Leaders</a:t>
            </a:r>
          </a:p>
        </p:txBody>
      </p:sp>
      <p:sp>
        <p:nvSpPr>
          <p:cNvPr id="229" name="Google Shape;229;p21">
            <a:extLst>
              <a:ext uri="{FF2B5EF4-FFF2-40B4-BE49-F238E27FC236}">
                <a16:creationId xmlns:a16="http://schemas.microsoft.com/office/drawing/2014/main" id="{79A1168C-9D8C-7F14-3D57-2CD1C557AA0C}"/>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 name="Picture 2" descr="A yellow triangle with black background&#10;&#10;AI-generated content may be incorrect.">
            <a:extLst>
              <a:ext uri="{FF2B5EF4-FFF2-40B4-BE49-F238E27FC236}">
                <a16:creationId xmlns:a16="http://schemas.microsoft.com/office/drawing/2014/main" id="{FD561816-7EE8-D445-652D-01C053A5AFCB}"/>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3168609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C75D54D8-48A4-282D-67C3-D80E72BAE04D}"/>
            </a:ext>
          </a:extLst>
        </p:cNvPr>
        <p:cNvGrpSpPr/>
        <p:nvPr/>
      </p:nvGrpSpPr>
      <p:grpSpPr>
        <a:xfrm>
          <a:off x="0" y="0"/>
          <a:ext cx="0" cy="0"/>
          <a:chOff x="0" y="0"/>
          <a:chExt cx="0" cy="0"/>
        </a:xfrm>
      </p:grpSpPr>
      <p:pic>
        <p:nvPicPr>
          <p:cNvPr id="3" name="Picture 2" descr="A group of people in colorful dresses&#10;&#10;AI-generated content may be incorrect.">
            <a:extLst>
              <a:ext uri="{FF2B5EF4-FFF2-40B4-BE49-F238E27FC236}">
                <a16:creationId xmlns:a16="http://schemas.microsoft.com/office/drawing/2014/main" id="{7ADCC10A-FC37-76F5-ACCB-091A9748703E}"/>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1390" t="13644" r="11390" b="26833"/>
          <a:stretch>
            <a:fillRect/>
          </a:stretch>
        </p:blipFill>
        <p:spPr>
          <a:xfrm>
            <a:off x="0" y="0"/>
            <a:ext cx="12192000" cy="6858000"/>
          </a:xfrm>
          <a:prstGeom prst="rect">
            <a:avLst/>
          </a:prstGeom>
        </p:spPr>
      </p:pic>
      <p:sp>
        <p:nvSpPr>
          <p:cNvPr id="221" name="Google Shape;221;p21">
            <a:extLst>
              <a:ext uri="{FF2B5EF4-FFF2-40B4-BE49-F238E27FC236}">
                <a16:creationId xmlns:a16="http://schemas.microsoft.com/office/drawing/2014/main" id="{17CC1C2D-26D5-3CFE-424B-CA92872F1A70}"/>
              </a:ext>
            </a:extLst>
          </p:cNvPr>
          <p:cNvSpPr txBox="1"/>
          <p:nvPr/>
        </p:nvSpPr>
        <p:spPr>
          <a:xfrm>
            <a:off x="650876" y="2325618"/>
            <a:ext cx="11049000" cy="2954655"/>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“1 Million Financially Literate Families by 2030”</a:t>
            </a:r>
          </a:p>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“India’s No.1 Financial Education Ecosystem”</a:t>
            </a:r>
          </a:p>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“Global Presence – Taking WealthGenics Beyond Borders”</a:t>
            </a:r>
          </a:p>
          <a:p>
            <a:pPr lvl="0">
              <a:lnSpc>
                <a:spcPct val="200000"/>
              </a:lnSpc>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a:t>
            </a:r>
            <a:r>
              <a:rPr lang="en-US" sz="2400" dirty="0">
                <a:solidFill>
                  <a:srgbClr val="17375E"/>
                </a:solidFill>
                <a:latin typeface="Anago Bold Italic" panose="02000504000000020004" pitchFamily="50" charset="0"/>
                <a:cs typeface="Poppins" panose="00000500000000000000" pitchFamily="50" charset="0"/>
              </a:rPr>
              <a:t>“</a:t>
            </a:r>
            <a:r>
              <a:rPr lang="hi-IN" sz="2400" dirty="0">
                <a:solidFill>
                  <a:srgbClr val="17375E"/>
                </a:solidFill>
                <a:latin typeface="Anago Bold Italic" panose="02000504000000020004" pitchFamily="50" charset="0"/>
                <a:cs typeface="Poppins" panose="00000500000000000000" pitchFamily="50" charset="0"/>
              </a:rPr>
              <a:t>हर कहानी अब बनेगी सफलता की कहानी”</a:t>
            </a:r>
            <a:endParaRPr lang="mr-IN" sz="2400" b="1" i="0" u="none" strike="noStrike" cap="none" dirty="0">
              <a:solidFill>
                <a:srgbClr val="17375E"/>
              </a:solidFill>
              <a:latin typeface="Anago Bold Italic" panose="02000504000000020004" pitchFamily="50" charset="0"/>
              <a:ea typeface="Playfair Display"/>
              <a:cs typeface="Playfair Display"/>
              <a:sym typeface="Playfair Display"/>
            </a:endParaRPr>
          </a:p>
        </p:txBody>
      </p:sp>
      <p:sp>
        <p:nvSpPr>
          <p:cNvPr id="228" name="Google Shape;228;p21">
            <a:extLst>
              <a:ext uri="{FF2B5EF4-FFF2-40B4-BE49-F238E27FC236}">
                <a16:creationId xmlns:a16="http://schemas.microsoft.com/office/drawing/2014/main" id="{5409092E-758B-EEA2-2C5C-F352ECB7EA19}"/>
              </a:ext>
            </a:extLst>
          </p:cNvPr>
          <p:cNvSpPr txBox="1"/>
          <p:nvPr/>
        </p:nvSpPr>
        <p:spPr>
          <a:xfrm>
            <a:off x="4406900" y="184190"/>
            <a:ext cx="3378200"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600" b="1" i="0" u="none" strike="noStrike" cap="none" dirty="0">
                <a:solidFill>
                  <a:srgbClr val="17375E"/>
                </a:solidFill>
                <a:latin typeface="Anago Bold Italic" panose="02000504000000020004" pitchFamily="50" charset="0"/>
                <a:ea typeface="Playfair Display"/>
                <a:cs typeface="Playfair Display"/>
                <a:sym typeface="Playfair Display"/>
              </a:rPr>
              <a:t>Vision 2030</a:t>
            </a:r>
          </a:p>
        </p:txBody>
      </p:sp>
      <p:sp>
        <p:nvSpPr>
          <p:cNvPr id="229" name="Google Shape;229;p21">
            <a:extLst>
              <a:ext uri="{FF2B5EF4-FFF2-40B4-BE49-F238E27FC236}">
                <a16:creationId xmlns:a16="http://schemas.microsoft.com/office/drawing/2014/main" id="{F35AE5C6-7535-21CD-96DC-8AF61632B847}"/>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Google Shape;228;p21">
            <a:extLst>
              <a:ext uri="{FF2B5EF4-FFF2-40B4-BE49-F238E27FC236}">
                <a16:creationId xmlns:a16="http://schemas.microsoft.com/office/drawing/2014/main" id="{15C8EE17-F32D-EFCF-C572-594C8D79963A}"/>
              </a:ext>
            </a:extLst>
          </p:cNvPr>
          <p:cNvSpPr txBox="1"/>
          <p:nvPr/>
        </p:nvSpPr>
        <p:spPr>
          <a:xfrm>
            <a:off x="365126" y="831131"/>
            <a:ext cx="11620500"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1 Million Financially Independent Families</a:t>
            </a:r>
          </a:p>
        </p:txBody>
      </p:sp>
      <p:pic>
        <p:nvPicPr>
          <p:cNvPr id="5" name="Picture 4" descr="A yellow triangle with black background&#10;&#10;AI-generated content may be incorrect.">
            <a:extLst>
              <a:ext uri="{FF2B5EF4-FFF2-40B4-BE49-F238E27FC236}">
                <a16:creationId xmlns:a16="http://schemas.microsoft.com/office/drawing/2014/main" id="{6AC93DAA-0B5A-1B99-E0C1-31167CC990CE}"/>
              </a:ext>
            </a:extLst>
          </p:cNvPr>
          <p:cNvPicPr>
            <a:picLocks noChangeAspect="1"/>
          </p:cNvPicPr>
          <p:nvPr/>
        </p:nvPicPr>
        <p:blipFill>
          <a:blip r:embed="rId5"/>
          <a:stretch>
            <a:fillRect/>
          </a:stretch>
        </p:blipFill>
        <p:spPr>
          <a:xfrm>
            <a:off x="10934157" y="90439"/>
            <a:ext cx="962492" cy="646031"/>
          </a:xfrm>
          <a:prstGeom prst="rect">
            <a:avLst/>
          </a:prstGeom>
        </p:spPr>
      </p:pic>
    </p:spTree>
    <p:extLst>
      <p:ext uri="{BB962C8B-B14F-4D97-AF65-F5344CB8AC3E}">
        <p14:creationId xmlns:p14="http://schemas.microsoft.com/office/powerpoint/2010/main" val="259365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115"/>
        <p:cNvGrpSpPr/>
        <p:nvPr/>
      </p:nvGrpSpPr>
      <p:grpSpPr>
        <a:xfrm>
          <a:off x="0" y="0"/>
          <a:ext cx="0" cy="0"/>
          <a:chOff x="0" y="0"/>
          <a:chExt cx="0" cy="0"/>
        </a:xfrm>
      </p:grpSpPr>
      <p:sp>
        <p:nvSpPr>
          <p:cNvPr id="117" name="Google Shape;117;p15"/>
          <p:cNvSpPr txBox="1"/>
          <p:nvPr/>
        </p:nvSpPr>
        <p:spPr>
          <a:xfrm>
            <a:off x="1595436" y="429666"/>
            <a:ext cx="9001125"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500" b="1" i="0" u="none" strike="noStrike" cap="none" dirty="0">
                <a:solidFill>
                  <a:srgbClr val="17375E"/>
                </a:solidFill>
                <a:latin typeface="Anago Bold Italic" panose="02000504000000020004" pitchFamily="50" charset="0"/>
                <a:ea typeface="Playfair Display"/>
                <a:cs typeface="Playfair Display"/>
                <a:sym typeface="Playfair Display"/>
              </a:rPr>
              <a:t>Our Core Philosophy</a:t>
            </a:r>
            <a:endParaRPr dirty="0">
              <a:solidFill>
                <a:srgbClr val="17375E"/>
              </a:solidFill>
              <a:latin typeface="Anago Bold Italic" panose="02000504000000020004" pitchFamily="50" charset="0"/>
            </a:endParaRPr>
          </a:p>
        </p:txBody>
      </p:sp>
      <p:sp>
        <p:nvSpPr>
          <p:cNvPr id="118" name="Google Shape;118;p15"/>
          <p:cNvSpPr txBox="1"/>
          <p:nvPr/>
        </p:nvSpPr>
        <p:spPr>
          <a:xfrm>
            <a:off x="1595436" y="1801266"/>
            <a:ext cx="9001125"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a:solidFill>
                  <a:srgbClr val="17375E"/>
                </a:solidFill>
                <a:latin typeface="Anago Bold Italic" panose="02000504000000020004" pitchFamily="50" charset="0"/>
                <a:ea typeface="Playfair Display"/>
                <a:cs typeface="Playfair Display"/>
                <a:sym typeface="Playfair Display"/>
              </a:rPr>
              <a:t>VISION</a:t>
            </a:r>
            <a:endParaRPr>
              <a:solidFill>
                <a:srgbClr val="17375E"/>
              </a:solidFill>
              <a:latin typeface="Anago Bold Italic" panose="02000504000000020004" pitchFamily="50" charset="0"/>
            </a:endParaRPr>
          </a:p>
        </p:txBody>
      </p:sp>
      <p:sp>
        <p:nvSpPr>
          <p:cNvPr id="119" name="Google Shape;119;p15"/>
          <p:cNvSpPr txBox="1"/>
          <p:nvPr/>
        </p:nvSpPr>
        <p:spPr>
          <a:xfrm>
            <a:off x="904874" y="2421421"/>
            <a:ext cx="10382249" cy="969496"/>
          </a:xfrm>
          <a:prstGeom prst="rect">
            <a:avLst/>
          </a:prstGeom>
          <a:noFill/>
          <a:ln>
            <a:noFill/>
          </a:ln>
        </p:spPr>
        <p:txBody>
          <a:bodyPr spcFirstLastPara="1" wrap="square" lIns="0" tIns="0" rIns="0" bIns="0" anchor="t" anchorCtr="0">
            <a:spAutoFit/>
          </a:bodyPr>
          <a:lstStyle/>
          <a:p>
            <a:pPr lvl="0" algn="ctr"/>
            <a:r>
              <a:rPr lang="en-US" sz="2100" i="1" dirty="0">
                <a:solidFill>
                  <a:schemeClr val="tx1">
                    <a:lumMod val="85000"/>
                    <a:lumOff val="15000"/>
                  </a:schemeClr>
                </a:solidFill>
                <a:latin typeface="Lato"/>
                <a:ea typeface="Lato"/>
                <a:cs typeface="Lato"/>
                <a:sym typeface="Lato"/>
              </a:rPr>
              <a:t>To create a nation of confident wealth creators—leaders who rise, grow and uplift their families.</a:t>
            </a:r>
          </a:p>
          <a:p>
            <a:pPr lvl="0" algn="ctr"/>
            <a:r>
              <a:rPr lang="en-US" sz="2100" i="1" dirty="0">
                <a:solidFill>
                  <a:schemeClr val="tx1">
                    <a:lumMod val="85000"/>
                    <a:lumOff val="15000"/>
                  </a:schemeClr>
                </a:solidFill>
                <a:latin typeface="Lato"/>
                <a:ea typeface="Lato"/>
                <a:cs typeface="Lato"/>
                <a:sym typeface="Lato"/>
              </a:rPr>
              <a:t>Our vision is a financially empowered India where every home has the courage, skill and wisdom to build wealth.</a:t>
            </a:r>
            <a:endParaRPr dirty="0">
              <a:solidFill>
                <a:schemeClr val="tx1">
                  <a:lumMod val="85000"/>
                  <a:lumOff val="15000"/>
                </a:schemeClr>
              </a:solidFill>
            </a:endParaRPr>
          </a:p>
        </p:txBody>
      </p:sp>
      <p:sp>
        <p:nvSpPr>
          <p:cNvPr id="120" name="Google Shape;120;p15"/>
          <p:cNvSpPr txBox="1"/>
          <p:nvPr/>
        </p:nvSpPr>
        <p:spPr>
          <a:xfrm>
            <a:off x="1595436" y="4205287"/>
            <a:ext cx="9001125"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a:solidFill>
                  <a:srgbClr val="17375E"/>
                </a:solidFill>
                <a:latin typeface="Anago Bold Italic" panose="02000504000000020004" pitchFamily="50" charset="0"/>
                <a:ea typeface="Playfair Display"/>
                <a:cs typeface="Playfair Display"/>
                <a:sym typeface="Playfair Display"/>
              </a:rPr>
              <a:t>MISSION</a:t>
            </a:r>
            <a:endParaRPr>
              <a:solidFill>
                <a:srgbClr val="17375E"/>
              </a:solidFill>
              <a:latin typeface="Anago Bold Italic" panose="02000504000000020004" pitchFamily="50" charset="0"/>
            </a:endParaRPr>
          </a:p>
        </p:txBody>
      </p:sp>
      <p:sp>
        <p:nvSpPr>
          <p:cNvPr id="121" name="Google Shape;121;p15"/>
          <p:cNvSpPr txBox="1"/>
          <p:nvPr/>
        </p:nvSpPr>
        <p:spPr>
          <a:xfrm>
            <a:off x="1637763" y="4881562"/>
            <a:ext cx="8916470" cy="969496"/>
          </a:xfrm>
          <a:prstGeom prst="rect">
            <a:avLst/>
          </a:prstGeom>
          <a:noFill/>
          <a:ln>
            <a:noFill/>
          </a:ln>
        </p:spPr>
        <p:txBody>
          <a:bodyPr spcFirstLastPara="1" wrap="square" lIns="0" tIns="0" rIns="0" bIns="0" anchor="t" anchorCtr="0">
            <a:spAutoFit/>
          </a:bodyPr>
          <a:lstStyle/>
          <a:p>
            <a:pPr lvl="0" algn="ctr"/>
            <a:r>
              <a:rPr lang="en-US" sz="2100" i="1" dirty="0">
                <a:solidFill>
                  <a:schemeClr val="tx1">
                    <a:lumMod val="85000"/>
                    <a:lumOff val="15000"/>
                  </a:schemeClr>
                </a:solidFill>
                <a:latin typeface="Lato"/>
                <a:ea typeface="Lato"/>
                <a:cs typeface="Lato"/>
                <a:sym typeface="Lato"/>
              </a:rPr>
              <a:t>To deliver knowledge, tools and mentorship that turn dreams into tangible results.</a:t>
            </a:r>
          </a:p>
          <a:p>
            <a:pPr lvl="0" algn="ctr"/>
            <a:r>
              <a:rPr lang="en-US" sz="2100" i="1" dirty="0">
                <a:solidFill>
                  <a:schemeClr val="tx1">
                    <a:lumMod val="85000"/>
                    <a:lumOff val="15000"/>
                  </a:schemeClr>
                </a:solidFill>
                <a:latin typeface="Lato"/>
                <a:ea typeface="Lato"/>
                <a:cs typeface="Lato"/>
                <a:sym typeface="Lato"/>
              </a:rPr>
              <a:t>Our mission is to transform individuals into skilled traders, strong leaders and true architects of their financial future.</a:t>
            </a:r>
            <a:endParaRPr dirty="0">
              <a:solidFill>
                <a:schemeClr val="tx1">
                  <a:lumMod val="85000"/>
                  <a:lumOff val="15000"/>
                </a:schemeClr>
              </a:solidFill>
            </a:endParaRPr>
          </a:p>
        </p:txBody>
      </p:sp>
      <p:sp>
        <p:nvSpPr>
          <p:cNvPr id="3" name="Google Shape;111;p14">
            <a:extLst>
              <a:ext uri="{FF2B5EF4-FFF2-40B4-BE49-F238E27FC236}">
                <a16:creationId xmlns:a16="http://schemas.microsoft.com/office/drawing/2014/main" id="{ACAD080E-8D9B-9E71-A2EA-08B8D90A810B}"/>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 name="Picture 3" descr="A yellow triangle with black background&#10;&#10;AI-generated content may be incorrect.">
            <a:extLst>
              <a:ext uri="{FF2B5EF4-FFF2-40B4-BE49-F238E27FC236}">
                <a16:creationId xmlns:a16="http://schemas.microsoft.com/office/drawing/2014/main" id="{B98DA328-A461-AD1D-27EC-6815780928E3}"/>
              </a:ext>
            </a:extLst>
          </p:cNvPr>
          <p:cNvPicPr>
            <a:picLocks noChangeAspect="1"/>
          </p:cNvPicPr>
          <p:nvPr/>
        </p:nvPicPr>
        <p:blipFill>
          <a:blip r:embed="rId3"/>
          <a:stretch>
            <a:fillRect/>
          </a:stretch>
        </p:blipFill>
        <p:spPr>
          <a:xfrm>
            <a:off x="10934157" y="90439"/>
            <a:ext cx="962492" cy="6460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29A4A2F7-1498-40A5-BBF9-5516234CCEC0}"/>
            </a:ext>
          </a:extLst>
        </p:cNvPr>
        <p:cNvGrpSpPr/>
        <p:nvPr/>
      </p:nvGrpSpPr>
      <p:grpSpPr>
        <a:xfrm>
          <a:off x="0" y="0"/>
          <a:ext cx="0" cy="0"/>
          <a:chOff x="0" y="0"/>
          <a:chExt cx="0" cy="0"/>
        </a:xfrm>
      </p:grpSpPr>
      <p:pic>
        <p:nvPicPr>
          <p:cNvPr id="2" name="Picture 1" descr="A cartoon of a family in front of a house&#10;&#10;AI-generated content may be incorrect.">
            <a:extLst>
              <a:ext uri="{FF2B5EF4-FFF2-40B4-BE49-F238E27FC236}">
                <a16:creationId xmlns:a16="http://schemas.microsoft.com/office/drawing/2014/main" id="{B1BAF56E-6D60-0DA6-25F1-2884B94F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171" y="2959474"/>
            <a:ext cx="2916379" cy="2781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B8446FA-EF5A-AF4C-DAA7-73B05569F536}"/>
              </a:ext>
            </a:extLst>
          </p:cNvPr>
          <p:cNvSpPr txBox="1"/>
          <p:nvPr/>
        </p:nvSpPr>
        <p:spPr>
          <a:xfrm>
            <a:off x="1223039" y="305109"/>
            <a:ext cx="10351671" cy="646331"/>
          </a:xfrm>
          <a:prstGeom prst="rect">
            <a:avLst/>
          </a:prstGeom>
          <a:noFill/>
        </p:spPr>
        <p:txBody>
          <a:bodyPr wrap="square">
            <a:spAutoFit/>
          </a:bodyPr>
          <a:lstStyle/>
          <a:p>
            <a:pPr algn="ctr"/>
            <a:r>
              <a:rPr lang="en-US" sz="3600" dirty="0">
                <a:solidFill>
                  <a:srgbClr val="17375E"/>
                </a:solidFill>
                <a:latin typeface="Anago Bold Italic" panose="02000504000000020004" pitchFamily="50" charset="0"/>
                <a:cs typeface="Poppins" panose="00000500000000000000" pitchFamily="50" charset="0"/>
              </a:rPr>
              <a:t>Lifestyle Vision – The WealthGenics Way</a:t>
            </a:r>
          </a:p>
        </p:txBody>
      </p:sp>
      <p:sp>
        <p:nvSpPr>
          <p:cNvPr id="4" name="TextBox 3">
            <a:extLst>
              <a:ext uri="{FF2B5EF4-FFF2-40B4-BE49-F238E27FC236}">
                <a16:creationId xmlns:a16="http://schemas.microsoft.com/office/drawing/2014/main" id="{FEF2166B-33D5-493B-D39A-8D1A2FDCB22E}"/>
              </a:ext>
            </a:extLst>
          </p:cNvPr>
          <p:cNvSpPr txBox="1"/>
          <p:nvPr/>
        </p:nvSpPr>
        <p:spPr>
          <a:xfrm>
            <a:off x="966041" y="6438314"/>
            <a:ext cx="10351671" cy="307777"/>
          </a:xfrm>
          <a:prstGeom prst="rect">
            <a:avLst/>
          </a:prstGeom>
          <a:noFill/>
        </p:spPr>
        <p:txBody>
          <a:bodyPr wrap="square">
            <a:spAutoFit/>
          </a:bodyPr>
          <a:lstStyle/>
          <a:p>
            <a:pPr algn="ctr"/>
            <a:r>
              <a:rPr lang="en-US" dirty="0">
                <a:solidFill>
                  <a:srgbClr val="17375E"/>
                </a:solidFill>
                <a:latin typeface="Playfair Display" pitchFamily="2" charset="0"/>
                <a:cs typeface="Poppins" panose="00000500000000000000" pitchFamily="50" charset="0"/>
              </a:rPr>
              <a:t>From First Bonus to Foreign Trips — Every Step is a Celebration.</a:t>
            </a:r>
          </a:p>
        </p:txBody>
      </p:sp>
      <p:pic>
        <p:nvPicPr>
          <p:cNvPr id="5" name="Picture 4" descr="A cartoon of a person in a graduation gown and a group of people&#10;&#10;AI-generated content may be incorrect.">
            <a:extLst>
              <a:ext uri="{FF2B5EF4-FFF2-40B4-BE49-F238E27FC236}">
                <a16:creationId xmlns:a16="http://schemas.microsoft.com/office/drawing/2014/main" id="{D0C5E66F-482C-5E9B-61D1-15157ACB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1362" y="3060698"/>
            <a:ext cx="2755534" cy="2755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group of people standing in front of a car&#10;&#10;AI-generated content may be incorrect.">
            <a:extLst>
              <a:ext uri="{FF2B5EF4-FFF2-40B4-BE49-F238E27FC236}">
                <a16:creationId xmlns:a16="http://schemas.microsoft.com/office/drawing/2014/main" id="{0B9CFF05-8A5E-E9B7-C1F1-A9598FBD7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9" y="1531553"/>
            <a:ext cx="2850440" cy="2850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oup of people standing in front of a plane&#10;&#10;AI-generated content may be incorrect.">
            <a:extLst>
              <a:ext uri="{FF2B5EF4-FFF2-40B4-BE49-F238E27FC236}">
                <a16:creationId xmlns:a16="http://schemas.microsoft.com/office/drawing/2014/main" id="{CA4E4499-BF9A-9A42-DDB7-9C332D5AAF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057" y="1322873"/>
            <a:ext cx="2850440" cy="2850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BE0ABCF6-AFA1-EDAE-4845-8D5D5542FFE3}"/>
              </a:ext>
            </a:extLst>
          </p:cNvPr>
          <p:cNvSpPr txBox="1"/>
          <p:nvPr/>
        </p:nvSpPr>
        <p:spPr>
          <a:xfrm>
            <a:off x="9200248" y="5860393"/>
            <a:ext cx="2917762" cy="369332"/>
          </a:xfrm>
          <a:prstGeom prst="rect">
            <a:avLst/>
          </a:prstGeom>
          <a:noFill/>
        </p:spPr>
        <p:txBody>
          <a:bodyPr wrap="square">
            <a:spAutoFit/>
          </a:bodyPr>
          <a:lstStyle/>
          <a:p>
            <a:pPr algn="ctr"/>
            <a:r>
              <a:rPr lang="en-US" sz="1800" dirty="0">
                <a:solidFill>
                  <a:srgbClr val="17375E"/>
                </a:solidFill>
                <a:latin typeface="Poppins Medium" panose="00000600000000000000" pitchFamily="50" charset="0"/>
                <a:cs typeface="Poppins Medium" panose="00000600000000000000" pitchFamily="50" charset="0"/>
              </a:rPr>
              <a:t>SCHOLARSHIP AWARDS</a:t>
            </a:r>
          </a:p>
        </p:txBody>
      </p:sp>
      <p:sp>
        <p:nvSpPr>
          <p:cNvPr id="7" name="TextBox 6">
            <a:extLst>
              <a:ext uri="{FF2B5EF4-FFF2-40B4-BE49-F238E27FC236}">
                <a16:creationId xmlns:a16="http://schemas.microsoft.com/office/drawing/2014/main" id="{5B3C9332-D261-7BEA-B235-D0B4B085D138}"/>
              </a:ext>
            </a:extLst>
          </p:cNvPr>
          <p:cNvSpPr txBox="1"/>
          <p:nvPr/>
        </p:nvSpPr>
        <p:spPr>
          <a:xfrm>
            <a:off x="6299185" y="4253799"/>
            <a:ext cx="2917762" cy="369332"/>
          </a:xfrm>
          <a:prstGeom prst="rect">
            <a:avLst/>
          </a:prstGeom>
          <a:noFill/>
        </p:spPr>
        <p:txBody>
          <a:bodyPr wrap="square">
            <a:spAutoFit/>
          </a:bodyPr>
          <a:lstStyle/>
          <a:p>
            <a:pPr algn="ctr"/>
            <a:r>
              <a:rPr lang="en-US" sz="1800" dirty="0">
                <a:solidFill>
                  <a:srgbClr val="17375E"/>
                </a:solidFill>
                <a:latin typeface="Poppins Medium" panose="00000600000000000000" pitchFamily="50" charset="0"/>
                <a:cs typeface="Poppins Medium" panose="00000600000000000000" pitchFamily="50" charset="0"/>
              </a:rPr>
              <a:t>INTERNATIONAL TRIP</a:t>
            </a:r>
          </a:p>
        </p:txBody>
      </p:sp>
      <p:sp>
        <p:nvSpPr>
          <p:cNvPr id="9" name="TextBox 8">
            <a:extLst>
              <a:ext uri="{FF2B5EF4-FFF2-40B4-BE49-F238E27FC236}">
                <a16:creationId xmlns:a16="http://schemas.microsoft.com/office/drawing/2014/main" id="{D641C718-54C4-F736-DF12-FF17DFC7A654}"/>
              </a:ext>
            </a:extLst>
          </p:cNvPr>
          <p:cNvSpPr txBox="1"/>
          <p:nvPr/>
        </p:nvSpPr>
        <p:spPr>
          <a:xfrm>
            <a:off x="220499" y="4438465"/>
            <a:ext cx="2917762" cy="369332"/>
          </a:xfrm>
          <a:prstGeom prst="rect">
            <a:avLst/>
          </a:prstGeom>
          <a:noFill/>
        </p:spPr>
        <p:txBody>
          <a:bodyPr wrap="square">
            <a:spAutoFit/>
          </a:bodyPr>
          <a:lstStyle/>
          <a:p>
            <a:pPr algn="ctr"/>
            <a:r>
              <a:rPr lang="en-US" sz="1800" dirty="0">
                <a:solidFill>
                  <a:srgbClr val="17375E"/>
                </a:solidFill>
                <a:latin typeface="Poppins Medium" panose="00000600000000000000" pitchFamily="50" charset="0"/>
                <a:cs typeface="Poppins Medium" panose="00000600000000000000" pitchFamily="50" charset="0"/>
              </a:rPr>
              <a:t>NEW CARS</a:t>
            </a:r>
          </a:p>
        </p:txBody>
      </p:sp>
      <p:sp>
        <p:nvSpPr>
          <p:cNvPr id="10" name="TextBox 9">
            <a:extLst>
              <a:ext uri="{FF2B5EF4-FFF2-40B4-BE49-F238E27FC236}">
                <a16:creationId xmlns:a16="http://schemas.microsoft.com/office/drawing/2014/main" id="{6F2A565F-733F-DA44-81F3-37701A8532C1}"/>
              </a:ext>
            </a:extLst>
          </p:cNvPr>
          <p:cNvSpPr txBox="1"/>
          <p:nvPr/>
        </p:nvSpPr>
        <p:spPr>
          <a:xfrm>
            <a:off x="3364021" y="5838147"/>
            <a:ext cx="2917762" cy="369332"/>
          </a:xfrm>
          <a:prstGeom prst="rect">
            <a:avLst/>
          </a:prstGeom>
          <a:noFill/>
        </p:spPr>
        <p:txBody>
          <a:bodyPr wrap="square">
            <a:spAutoFit/>
          </a:bodyPr>
          <a:lstStyle/>
          <a:p>
            <a:pPr algn="ctr"/>
            <a:r>
              <a:rPr lang="en-US" sz="1800" dirty="0">
                <a:solidFill>
                  <a:srgbClr val="17375E"/>
                </a:solidFill>
                <a:latin typeface="Poppins Medium" panose="00000600000000000000" pitchFamily="50" charset="0"/>
                <a:cs typeface="Poppins Medium" panose="00000600000000000000" pitchFamily="50" charset="0"/>
              </a:rPr>
              <a:t>NEW HOME</a:t>
            </a:r>
          </a:p>
        </p:txBody>
      </p:sp>
      <p:pic>
        <p:nvPicPr>
          <p:cNvPr id="13" name="Picture 12" descr="A yellow triangle with black background&#10;&#10;AI-generated content may be incorrect.">
            <a:extLst>
              <a:ext uri="{FF2B5EF4-FFF2-40B4-BE49-F238E27FC236}">
                <a16:creationId xmlns:a16="http://schemas.microsoft.com/office/drawing/2014/main" id="{6525D642-912D-5988-FD78-EE26F9552BB2}"/>
              </a:ext>
            </a:extLst>
          </p:cNvPr>
          <p:cNvPicPr>
            <a:picLocks noChangeAspect="1"/>
          </p:cNvPicPr>
          <p:nvPr/>
        </p:nvPicPr>
        <p:blipFill>
          <a:blip r:embed="rId7"/>
          <a:stretch>
            <a:fillRect/>
          </a:stretch>
        </p:blipFill>
        <p:spPr>
          <a:xfrm>
            <a:off x="10934157" y="90439"/>
            <a:ext cx="962492" cy="646031"/>
          </a:xfrm>
          <a:prstGeom prst="rect">
            <a:avLst/>
          </a:prstGeom>
        </p:spPr>
      </p:pic>
    </p:spTree>
    <p:extLst>
      <p:ext uri="{BB962C8B-B14F-4D97-AF65-F5344CB8AC3E}">
        <p14:creationId xmlns:p14="http://schemas.microsoft.com/office/powerpoint/2010/main" val="514616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6B946270-D90C-E698-3CAE-C69D7CACE82D}"/>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4D3FAEFB-55B4-6273-0BEF-167875C3D8F3}"/>
              </a:ext>
            </a:extLst>
          </p:cNvPr>
          <p:cNvSpPr txBox="1"/>
          <p:nvPr/>
        </p:nvSpPr>
        <p:spPr>
          <a:xfrm>
            <a:off x="838200" y="3068716"/>
            <a:ext cx="4991100"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Not just income… </a:t>
            </a:r>
          </a:p>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It’s </a:t>
            </a:r>
            <a:r>
              <a:rPr lang="en-US" sz="3200" b="1" dirty="0">
                <a:solidFill>
                  <a:srgbClr val="17375E"/>
                </a:solidFill>
                <a:latin typeface="Anago Bold Italic" panose="02000504000000020004" pitchFamily="50" charset="0"/>
                <a:ea typeface="Playfair Display"/>
                <a:cs typeface="Playfair Display"/>
                <a:sym typeface="Playfair Display"/>
              </a:rPr>
              <a:t>R</a:t>
            </a: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ecognition,</a:t>
            </a:r>
          </a:p>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Lifestyle,</a:t>
            </a:r>
          </a:p>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&amp; </a:t>
            </a:r>
          </a:p>
          <a:p>
            <a:pPr marL="0" marR="0" lvl="0" indent="0" algn="ctr" rtl="0">
              <a:spcBef>
                <a:spcPts val="0"/>
              </a:spcBef>
              <a:spcAft>
                <a:spcPts val="0"/>
              </a:spcAft>
              <a:buNone/>
            </a:pPr>
            <a:r>
              <a:rPr lang="en-US" sz="3200" b="1" i="0" u="none" strike="noStrike" cap="none" dirty="0">
                <a:solidFill>
                  <a:srgbClr val="17375E"/>
                </a:solidFill>
                <a:latin typeface="Anago Bold Italic" panose="02000504000000020004" pitchFamily="50" charset="0"/>
                <a:ea typeface="Playfair Display"/>
                <a:cs typeface="Playfair Display"/>
                <a:sym typeface="Playfair Display"/>
              </a:rPr>
              <a:t>Legacy</a:t>
            </a:r>
          </a:p>
        </p:txBody>
      </p:sp>
      <p:sp>
        <p:nvSpPr>
          <p:cNvPr id="228" name="Google Shape;228;p21">
            <a:extLst>
              <a:ext uri="{FF2B5EF4-FFF2-40B4-BE49-F238E27FC236}">
                <a16:creationId xmlns:a16="http://schemas.microsoft.com/office/drawing/2014/main" id="{80BE2E79-F880-3EF9-4E8F-14E492AF64F7}"/>
              </a:ext>
            </a:extLst>
          </p:cNvPr>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WealthGenics Promise</a:t>
            </a:r>
          </a:p>
        </p:txBody>
      </p:sp>
      <p:sp>
        <p:nvSpPr>
          <p:cNvPr id="229" name="Google Shape;229;p21">
            <a:extLst>
              <a:ext uri="{FF2B5EF4-FFF2-40B4-BE49-F238E27FC236}">
                <a16:creationId xmlns:a16="http://schemas.microsoft.com/office/drawing/2014/main" id="{F69FF4DF-BBAF-B413-1D4B-4C59257AE2D6}"/>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 name="Picture 3" descr="A yellow triangle with black background&#10;&#10;AI-generated content may be incorrect.">
            <a:extLst>
              <a:ext uri="{FF2B5EF4-FFF2-40B4-BE49-F238E27FC236}">
                <a16:creationId xmlns:a16="http://schemas.microsoft.com/office/drawing/2014/main" id="{DDF3B486-AB99-73A3-2B51-B6F4EF32A1F6}"/>
              </a:ext>
            </a:extLst>
          </p:cNvPr>
          <p:cNvPicPr>
            <a:picLocks noChangeAspect="1"/>
          </p:cNvPicPr>
          <p:nvPr/>
        </p:nvPicPr>
        <p:blipFill>
          <a:blip r:embed="rId3"/>
          <a:stretch>
            <a:fillRect/>
          </a:stretch>
        </p:blipFill>
        <p:spPr>
          <a:xfrm>
            <a:off x="10934157" y="90439"/>
            <a:ext cx="962492" cy="646031"/>
          </a:xfrm>
          <a:prstGeom prst="rect">
            <a:avLst/>
          </a:prstGeom>
        </p:spPr>
      </p:pic>
      <p:pic>
        <p:nvPicPr>
          <p:cNvPr id="8" name="Picture 7" descr="A collage of different objects&#10;&#10;AI-generated content may be incorrect.">
            <a:extLst>
              <a:ext uri="{FF2B5EF4-FFF2-40B4-BE49-F238E27FC236}">
                <a16:creationId xmlns:a16="http://schemas.microsoft.com/office/drawing/2014/main" id="{D4FD916A-3185-2955-7299-908E0909BC57}"/>
              </a:ext>
            </a:extLst>
          </p:cNvPr>
          <p:cNvPicPr>
            <a:picLocks noChangeAspect="1"/>
          </p:cNvPicPr>
          <p:nvPr/>
        </p:nvPicPr>
        <p:blipFill>
          <a:blip r:embed="rId4"/>
          <a:stretch>
            <a:fillRect/>
          </a:stretch>
        </p:blipFill>
        <p:spPr>
          <a:xfrm>
            <a:off x="7709832" y="1753969"/>
            <a:ext cx="2577168" cy="4580076"/>
          </a:xfrm>
          <a:prstGeom prst="rect">
            <a:avLst/>
          </a:prstGeom>
        </p:spPr>
      </p:pic>
    </p:spTree>
    <p:extLst>
      <p:ext uri="{BB962C8B-B14F-4D97-AF65-F5344CB8AC3E}">
        <p14:creationId xmlns:p14="http://schemas.microsoft.com/office/powerpoint/2010/main" val="1234591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F2A10F09-7425-0B0E-3CFC-08C3C5730BCA}"/>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F8DB636F-8657-3A19-17E8-B1B5854D0AE1}"/>
              </a:ext>
            </a:extLst>
          </p:cNvPr>
          <p:cNvSpPr txBox="1"/>
          <p:nvPr/>
        </p:nvSpPr>
        <p:spPr>
          <a:xfrm>
            <a:off x="592932" y="2416254"/>
            <a:ext cx="10430668" cy="2215991"/>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Financial markets are booming like never before.</a:t>
            </a:r>
          </a:p>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Digital India is creating massive opportunities.</a:t>
            </a:r>
          </a:p>
          <a:p>
            <a:pPr marL="0" marR="0" lvl="0" indent="0" algn="l" rtl="0">
              <a:lnSpc>
                <a:spcPct val="200000"/>
              </a:lnSpc>
              <a:spcBef>
                <a:spcPts val="0"/>
              </a:spcBef>
              <a:spcAft>
                <a:spcPts val="0"/>
              </a:spcAft>
              <a:buNone/>
            </a:pPr>
            <a:r>
              <a:rPr lang="en-US" sz="2400" b="1" i="0" u="none" strike="noStrike" cap="none" dirty="0">
                <a:solidFill>
                  <a:srgbClr val="17375E"/>
                </a:solidFill>
                <a:latin typeface="Anago Bold Italic" panose="02000504000000020004" pitchFamily="50" charset="0"/>
                <a:ea typeface="Playfair Display"/>
                <a:cs typeface="Playfair Display"/>
                <a:sym typeface="Playfair Display"/>
              </a:rPr>
              <a:t>⏳ The best time to start was yesterday. The next best is NOW.</a:t>
            </a:r>
          </a:p>
        </p:txBody>
      </p:sp>
      <p:sp>
        <p:nvSpPr>
          <p:cNvPr id="228" name="Google Shape;228;p21">
            <a:extLst>
              <a:ext uri="{FF2B5EF4-FFF2-40B4-BE49-F238E27FC236}">
                <a16:creationId xmlns:a16="http://schemas.microsoft.com/office/drawing/2014/main" id="{963402F9-57FF-FE74-AD47-C2A20D02CC97}"/>
              </a:ext>
            </a:extLst>
          </p:cNvPr>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Why Now ?</a:t>
            </a:r>
          </a:p>
        </p:txBody>
      </p:sp>
      <p:sp>
        <p:nvSpPr>
          <p:cNvPr id="229" name="Google Shape;229;p21">
            <a:extLst>
              <a:ext uri="{FF2B5EF4-FFF2-40B4-BE49-F238E27FC236}">
                <a16:creationId xmlns:a16="http://schemas.microsoft.com/office/drawing/2014/main" id="{32F7D314-EFE6-FC68-CBF2-93E5E9AA9AE0}"/>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Google Shape;228;p21">
            <a:extLst>
              <a:ext uri="{FF2B5EF4-FFF2-40B4-BE49-F238E27FC236}">
                <a16:creationId xmlns:a16="http://schemas.microsoft.com/office/drawing/2014/main" id="{9730ACFA-CF6D-C452-7002-A0643A5594CF}"/>
              </a:ext>
            </a:extLst>
          </p:cNvPr>
          <p:cNvSpPr txBox="1"/>
          <p:nvPr/>
        </p:nvSpPr>
        <p:spPr>
          <a:xfrm>
            <a:off x="2208888" y="6101834"/>
            <a:ext cx="7774224"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The earlier you start, the bigger you grow</a:t>
            </a:r>
          </a:p>
        </p:txBody>
      </p:sp>
      <p:pic>
        <p:nvPicPr>
          <p:cNvPr id="4" name="Picture 3" descr="A yellow triangle with black background&#10;&#10;AI-generated content may be incorrect.">
            <a:extLst>
              <a:ext uri="{FF2B5EF4-FFF2-40B4-BE49-F238E27FC236}">
                <a16:creationId xmlns:a16="http://schemas.microsoft.com/office/drawing/2014/main" id="{7A2BE7AB-5D50-B195-D4FD-59050D5446FA}"/>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426447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C564C546-3E6C-77BD-F5D2-5B686CE4FFE5}"/>
            </a:ext>
          </a:extLst>
        </p:cNvPr>
        <p:cNvGrpSpPr/>
        <p:nvPr/>
      </p:nvGrpSpPr>
      <p:grpSpPr>
        <a:xfrm>
          <a:off x="0" y="0"/>
          <a:ext cx="0" cy="0"/>
          <a:chOff x="0" y="0"/>
          <a:chExt cx="0" cy="0"/>
        </a:xfrm>
      </p:grpSpPr>
      <p:sp>
        <p:nvSpPr>
          <p:cNvPr id="228" name="Google Shape;228;p21">
            <a:extLst>
              <a:ext uri="{FF2B5EF4-FFF2-40B4-BE49-F238E27FC236}">
                <a16:creationId xmlns:a16="http://schemas.microsoft.com/office/drawing/2014/main" id="{37D6ADA5-EF02-157B-261D-43BDB34C85D0}"/>
              </a:ext>
            </a:extLst>
          </p:cNvPr>
          <p:cNvSpPr txBox="1"/>
          <p:nvPr/>
        </p:nvSpPr>
        <p:spPr>
          <a:xfrm>
            <a:off x="571500" y="571500"/>
            <a:ext cx="524510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You Are The Next</a:t>
            </a:r>
          </a:p>
        </p:txBody>
      </p:sp>
      <p:sp>
        <p:nvSpPr>
          <p:cNvPr id="229" name="Google Shape;229;p21">
            <a:extLst>
              <a:ext uri="{FF2B5EF4-FFF2-40B4-BE49-F238E27FC236}">
                <a16:creationId xmlns:a16="http://schemas.microsoft.com/office/drawing/2014/main" id="{AFF0C568-60CB-3468-B970-791BA1F5CFF2}"/>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 name="Picture 2" descr="A person pointing at camera&#10;&#10;AI-generated content may be incorrect.">
            <a:extLst>
              <a:ext uri="{FF2B5EF4-FFF2-40B4-BE49-F238E27FC236}">
                <a16:creationId xmlns:a16="http://schemas.microsoft.com/office/drawing/2014/main" id="{E3706B69-E781-CD56-E258-96BF309373EA}"/>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382265" y="1913133"/>
            <a:ext cx="4944867" cy="4944867"/>
          </a:xfrm>
          <a:prstGeom prst="rect">
            <a:avLst/>
          </a:prstGeom>
          <a:ln>
            <a:noFill/>
          </a:ln>
          <a:effectLst>
            <a:glow rad="38100">
              <a:schemeClr val="tx1"/>
            </a:glow>
            <a:outerShdw blurRad="190500" algn="tl" rotWithShape="0">
              <a:srgbClr val="000000">
                <a:alpha val="70000"/>
              </a:srgbClr>
            </a:outerShdw>
          </a:effectLst>
        </p:spPr>
      </p:pic>
      <p:pic>
        <p:nvPicPr>
          <p:cNvPr id="4" name="Picture 3" descr="A yellow triangle with black background&#10;&#10;AI-generated content may be incorrect.">
            <a:extLst>
              <a:ext uri="{FF2B5EF4-FFF2-40B4-BE49-F238E27FC236}">
                <a16:creationId xmlns:a16="http://schemas.microsoft.com/office/drawing/2014/main" id="{67FE5B91-931F-598E-6A75-83035310EA59}"/>
              </a:ext>
            </a:extLst>
          </p:cNvPr>
          <p:cNvPicPr>
            <a:picLocks noChangeAspect="1"/>
          </p:cNvPicPr>
          <p:nvPr/>
        </p:nvPicPr>
        <p:blipFill>
          <a:blip r:embed="rId4"/>
          <a:stretch>
            <a:fillRect/>
          </a:stretch>
        </p:blipFill>
        <p:spPr>
          <a:xfrm>
            <a:off x="10934157" y="90439"/>
            <a:ext cx="962492" cy="646031"/>
          </a:xfrm>
          <a:prstGeom prst="rect">
            <a:avLst/>
          </a:prstGeom>
        </p:spPr>
      </p:pic>
    </p:spTree>
    <p:extLst>
      <p:ext uri="{BB962C8B-B14F-4D97-AF65-F5344CB8AC3E}">
        <p14:creationId xmlns:p14="http://schemas.microsoft.com/office/powerpoint/2010/main" val="353582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A3667241-6C73-94D5-A9D6-387596C1A7E1}"/>
            </a:ext>
          </a:extLst>
        </p:cNvPr>
        <p:cNvGrpSpPr/>
        <p:nvPr/>
      </p:nvGrpSpPr>
      <p:grpSpPr>
        <a:xfrm>
          <a:off x="0" y="0"/>
          <a:ext cx="0" cy="0"/>
          <a:chOff x="0" y="0"/>
          <a:chExt cx="0" cy="0"/>
        </a:xfrm>
      </p:grpSpPr>
      <p:sp>
        <p:nvSpPr>
          <p:cNvPr id="221" name="Google Shape;221;p21">
            <a:extLst>
              <a:ext uri="{FF2B5EF4-FFF2-40B4-BE49-F238E27FC236}">
                <a16:creationId xmlns:a16="http://schemas.microsoft.com/office/drawing/2014/main" id="{992871E5-6A1D-FC90-389C-60D847C08BD4}"/>
              </a:ext>
            </a:extLst>
          </p:cNvPr>
          <p:cNvSpPr txBox="1"/>
          <p:nvPr/>
        </p:nvSpPr>
        <p:spPr>
          <a:xfrm>
            <a:off x="660400" y="2098923"/>
            <a:ext cx="10960099" cy="387798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400" i="0" u="none" strike="noStrike" cap="none"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At </a:t>
            </a:r>
            <a:r>
              <a:rPr lang="en-US" sz="2400" b="1" i="0" u="none" strike="noStrike" cap="none"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WEALTHGENICS EDUCART PRIVATE LIMITED</a:t>
            </a:r>
            <a:r>
              <a:rPr lang="en-US" sz="2400" i="0" u="none" strike="noStrike" cap="none"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 </a:t>
            </a:r>
          </a:p>
          <a:p>
            <a:pPr marL="0" marR="0" lvl="0" indent="0" algn="l" rtl="0">
              <a:lnSpc>
                <a:spcPct val="150000"/>
              </a:lnSpc>
              <a:spcBef>
                <a:spcPts val="0"/>
              </a:spcBef>
              <a:spcAft>
                <a:spcPts val="0"/>
              </a:spcAft>
              <a:buNone/>
            </a:pPr>
            <a:r>
              <a:rPr lang="en-US" sz="2400" i="0" u="none" strike="noStrike" cap="none" dirty="0">
                <a:solidFill>
                  <a:schemeClr val="tx1">
                    <a:lumMod val="75000"/>
                    <a:lumOff val="25000"/>
                  </a:schemeClr>
                </a:solidFill>
                <a:latin typeface="Poppins Medium" panose="00000600000000000000" pitchFamily="50" charset="0"/>
                <a:ea typeface="Playfair Display"/>
                <a:cs typeface="Poppins Medium" panose="00000600000000000000" pitchFamily="50" charset="0"/>
                <a:sym typeface="Playfair Display"/>
              </a:rPr>
              <a:t>we provide financial education and real time technical analysis to our subscribers, emphasizing knowledge acquisition. We do not participate in fund management or investment activities. All trading decisions are made at the subscriber's own risk. We firmly disapprove of illegal activities and are not liable for any investment choices made by our subscribers.</a:t>
            </a:r>
          </a:p>
        </p:txBody>
      </p:sp>
      <p:sp>
        <p:nvSpPr>
          <p:cNvPr id="228" name="Google Shape;228;p21">
            <a:extLst>
              <a:ext uri="{FF2B5EF4-FFF2-40B4-BE49-F238E27FC236}">
                <a16:creationId xmlns:a16="http://schemas.microsoft.com/office/drawing/2014/main" id="{B8914E90-4127-DC9A-4A2F-60432673C73B}"/>
              </a:ext>
            </a:extLst>
          </p:cNvPr>
          <p:cNvSpPr txBox="1"/>
          <p:nvPr/>
        </p:nvSpPr>
        <p:spPr>
          <a:xfrm>
            <a:off x="571500" y="571500"/>
            <a:ext cx="487680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Disclaimer</a:t>
            </a:r>
          </a:p>
        </p:txBody>
      </p:sp>
      <p:sp>
        <p:nvSpPr>
          <p:cNvPr id="229" name="Google Shape;229;p21">
            <a:extLst>
              <a:ext uri="{FF2B5EF4-FFF2-40B4-BE49-F238E27FC236}">
                <a16:creationId xmlns:a16="http://schemas.microsoft.com/office/drawing/2014/main" id="{1E4C8C11-1711-7756-43D4-57F758E576CA}"/>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 name="Picture 2" descr="A yellow triangle with black background&#10;&#10;AI-generated content may be incorrect.">
            <a:extLst>
              <a:ext uri="{FF2B5EF4-FFF2-40B4-BE49-F238E27FC236}">
                <a16:creationId xmlns:a16="http://schemas.microsoft.com/office/drawing/2014/main" id="{798A493D-21A6-6B0C-33C7-20C3673FB4E4}"/>
              </a:ext>
            </a:extLst>
          </p:cNvPr>
          <p:cNvPicPr>
            <a:picLocks noChangeAspect="1"/>
          </p:cNvPicPr>
          <p:nvPr/>
        </p:nvPicPr>
        <p:blipFill>
          <a:blip r:embed="rId3"/>
          <a:stretch>
            <a:fillRect/>
          </a:stretch>
        </p:blipFill>
        <p:spPr>
          <a:xfrm>
            <a:off x="10934157" y="90439"/>
            <a:ext cx="962492" cy="646031"/>
          </a:xfrm>
          <a:prstGeom prst="rect">
            <a:avLst/>
          </a:prstGeom>
        </p:spPr>
      </p:pic>
    </p:spTree>
    <p:extLst>
      <p:ext uri="{BB962C8B-B14F-4D97-AF65-F5344CB8AC3E}">
        <p14:creationId xmlns:p14="http://schemas.microsoft.com/office/powerpoint/2010/main" val="84705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CDCDF745-CD82-4FD0-55A2-CC1765C978D4}"/>
            </a:ext>
          </a:extLst>
        </p:cNvPr>
        <p:cNvGrpSpPr/>
        <p:nvPr/>
      </p:nvGrpSpPr>
      <p:grpSpPr>
        <a:xfrm>
          <a:off x="0" y="0"/>
          <a:ext cx="0" cy="0"/>
          <a:chOff x="0" y="0"/>
          <a:chExt cx="0" cy="0"/>
        </a:xfrm>
      </p:grpSpPr>
      <p:sp>
        <p:nvSpPr>
          <p:cNvPr id="228" name="Google Shape;228;p21">
            <a:extLst>
              <a:ext uri="{FF2B5EF4-FFF2-40B4-BE49-F238E27FC236}">
                <a16:creationId xmlns:a16="http://schemas.microsoft.com/office/drawing/2014/main" id="{5EE49E6B-0380-2300-4088-F4AF4FDF2C8A}"/>
              </a:ext>
            </a:extLst>
          </p:cNvPr>
          <p:cNvSpPr txBox="1"/>
          <p:nvPr/>
        </p:nvSpPr>
        <p:spPr>
          <a:xfrm>
            <a:off x="295274" y="2459504"/>
            <a:ext cx="1160145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600" b="1" i="0" u="none" strike="noStrike" cap="none" dirty="0">
                <a:solidFill>
                  <a:schemeClr val="tx1">
                    <a:lumMod val="75000"/>
                    <a:lumOff val="25000"/>
                  </a:schemeClr>
                </a:solidFill>
                <a:latin typeface="Anago Bold Italic" panose="02000504000000020004" pitchFamily="50" charset="0"/>
                <a:ea typeface="Playfair Display"/>
                <a:cs typeface="Playfair Display"/>
                <a:sym typeface="Playfair Display"/>
              </a:rPr>
              <a:t>We empower every learner to rise as a confident entrepreneur and a true wealth creator</a:t>
            </a:r>
          </a:p>
        </p:txBody>
      </p:sp>
      <p:sp>
        <p:nvSpPr>
          <p:cNvPr id="4" name="TextBox 3">
            <a:extLst>
              <a:ext uri="{FF2B5EF4-FFF2-40B4-BE49-F238E27FC236}">
                <a16:creationId xmlns:a16="http://schemas.microsoft.com/office/drawing/2014/main" id="{C66BF8EF-B475-EA78-146C-7483E7FBFABE}"/>
              </a:ext>
            </a:extLst>
          </p:cNvPr>
          <p:cNvSpPr txBox="1"/>
          <p:nvPr/>
        </p:nvSpPr>
        <p:spPr>
          <a:xfrm>
            <a:off x="1930399" y="5506581"/>
            <a:ext cx="8331200" cy="584775"/>
          </a:xfrm>
          <a:prstGeom prst="rect">
            <a:avLst/>
          </a:prstGeom>
          <a:noFill/>
        </p:spPr>
        <p:txBody>
          <a:bodyPr wrap="square">
            <a:spAutoFit/>
          </a:bodyPr>
          <a:lstStyle/>
          <a:p>
            <a:pPr algn="ctr"/>
            <a:r>
              <a:rPr lang="hi-IN" sz="3200" dirty="0">
                <a:solidFill>
                  <a:schemeClr val="tx1">
                    <a:lumMod val="65000"/>
                    <a:lumOff val="35000"/>
                  </a:schemeClr>
                </a:solidFill>
                <a:latin typeface="Poppins" panose="00000500000000000000" pitchFamily="50" charset="0"/>
                <a:cs typeface="Poppins" panose="00000500000000000000" pitchFamily="50" charset="0"/>
              </a:rPr>
              <a:t>हर कहानी अब बनेगी </a:t>
            </a:r>
            <a:r>
              <a:rPr lang="hi-IN" sz="3200" dirty="0">
                <a:solidFill>
                  <a:srgbClr val="17375E"/>
                </a:solidFill>
                <a:latin typeface="Poppins" panose="00000500000000000000" pitchFamily="50" charset="0"/>
                <a:cs typeface="Poppins" panose="00000500000000000000" pitchFamily="50" charset="0"/>
              </a:rPr>
              <a:t>सफलता</a:t>
            </a:r>
            <a:r>
              <a:rPr lang="hi-IN" sz="3200" dirty="0">
                <a:solidFill>
                  <a:schemeClr val="tx1">
                    <a:lumMod val="65000"/>
                    <a:lumOff val="35000"/>
                  </a:schemeClr>
                </a:solidFill>
                <a:latin typeface="Poppins" panose="00000500000000000000" pitchFamily="50" charset="0"/>
                <a:cs typeface="Poppins" panose="00000500000000000000" pitchFamily="50" charset="0"/>
              </a:rPr>
              <a:t> की कहानी</a:t>
            </a:r>
            <a:endParaRPr lang="en-US" sz="3200" dirty="0">
              <a:solidFill>
                <a:schemeClr val="tx1">
                  <a:lumMod val="65000"/>
                  <a:lumOff val="35000"/>
                </a:schemeClr>
              </a:solidFill>
              <a:latin typeface="Poppins" panose="00000500000000000000" pitchFamily="50" charset="0"/>
              <a:cs typeface="Poppins" panose="00000500000000000000" pitchFamily="50" charset="0"/>
            </a:endParaRPr>
          </a:p>
        </p:txBody>
      </p:sp>
      <p:pic>
        <p:nvPicPr>
          <p:cNvPr id="3" name="Picture 2" descr="A yellow triangle with black background&#10;&#10;AI-generated content may be incorrect.">
            <a:extLst>
              <a:ext uri="{FF2B5EF4-FFF2-40B4-BE49-F238E27FC236}">
                <a16:creationId xmlns:a16="http://schemas.microsoft.com/office/drawing/2014/main" id="{8DD62309-3956-559C-6840-CC058082D3C5}"/>
              </a:ext>
            </a:extLst>
          </p:cNvPr>
          <p:cNvPicPr>
            <a:picLocks noChangeAspect="1"/>
          </p:cNvPicPr>
          <p:nvPr/>
        </p:nvPicPr>
        <p:blipFill>
          <a:blip r:embed="rId3"/>
          <a:stretch>
            <a:fillRect/>
          </a:stretch>
        </p:blipFill>
        <p:spPr>
          <a:xfrm>
            <a:off x="5270624" y="766644"/>
            <a:ext cx="1650752" cy="1107996"/>
          </a:xfrm>
          <a:prstGeom prst="rect">
            <a:avLst/>
          </a:prstGeom>
        </p:spPr>
      </p:pic>
    </p:spTree>
    <p:extLst>
      <p:ext uri="{BB962C8B-B14F-4D97-AF65-F5344CB8AC3E}">
        <p14:creationId xmlns:p14="http://schemas.microsoft.com/office/powerpoint/2010/main" val="135572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125"/>
        <p:cNvGrpSpPr/>
        <p:nvPr/>
      </p:nvGrpSpPr>
      <p:grpSpPr>
        <a:xfrm>
          <a:off x="0" y="0"/>
          <a:ext cx="0" cy="0"/>
          <a:chOff x="0" y="0"/>
          <a:chExt cx="0" cy="0"/>
        </a:xfrm>
      </p:grpSpPr>
      <p:pic>
        <p:nvPicPr>
          <p:cNvPr id="127" name="Google Shape;127;p16" descr="image.png"/>
          <p:cNvPicPr preferRelativeResize="0"/>
          <p:nvPr/>
        </p:nvPicPr>
        <p:blipFill rotWithShape="1">
          <a:blip r:embed="rId3">
            <a:alphaModFix/>
          </a:blip>
          <a:srcRect/>
          <a:stretch/>
        </p:blipFill>
        <p:spPr>
          <a:xfrm>
            <a:off x="571500" y="2176462"/>
            <a:ext cx="3810000" cy="3810000"/>
          </a:xfrm>
          <a:prstGeom prst="rect">
            <a:avLst/>
          </a:prstGeom>
          <a:noFill/>
          <a:ln>
            <a:noFill/>
          </a:ln>
        </p:spPr>
      </p:pic>
      <p:sp>
        <p:nvSpPr>
          <p:cNvPr id="129" name="Google Shape;129;p16"/>
          <p:cNvSpPr txBox="1"/>
          <p:nvPr/>
        </p:nvSpPr>
        <p:spPr>
          <a:xfrm>
            <a:off x="5334000" y="2533650"/>
            <a:ext cx="6600825" cy="461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000" b="1" i="0" u="none" strike="noStrike" cap="none" dirty="0">
                <a:solidFill>
                  <a:srgbClr val="17375E"/>
                </a:solidFill>
                <a:latin typeface="Anago Bold Italic" panose="02000504000000020004" pitchFamily="50" charset="0"/>
                <a:ea typeface="Playfair Display"/>
                <a:cs typeface="Playfair Display"/>
                <a:sym typeface="Playfair Display"/>
              </a:rPr>
              <a:t>Dr. Bajirao Kolekar</a:t>
            </a:r>
            <a:endParaRPr dirty="0">
              <a:solidFill>
                <a:srgbClr val="17375E"/>
              </a:solidFill>
              <a:latin typeface="Anago Bold Italic" panose="02000504000000020004" pitchFamily="50" charset="0"/>
            </a:endParaRPr>
          </a:p>
        </p:txBody>
      </p:sp>
      <p:sp>
        <p:nvSpPr>
          <p:cNvPr id="130" name="Google Shape;130;p16"/>
          <p:cNvSpPr txBox="1"/>
          <p:nvPr/>
        </p:nvSpPr>
        <p:spPr>
          <a:xfrm>
            <a:off x="5334000" y="3228975"/>
            <a:ext cx="3409308"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chemeClr val="tx1">
                    <a:lumMod val="95000"/>
                    <a:lumOff val="5000"/>
                  </a:schemeClr>
                </a:solidFill>
                <a:latin typeface="Lato"/>
                <a:ea typeface="Lato"/>
                <a:cs typeface="Lato"/>
                <a:sym typeface="Lato"/>
              </a:rPr>
              <a:t>Chairman &amp; Managing Director</a:t>
            </a:r>
            <a:endParaRPr dirty="0">
              <a:solidFill>
                <a:schemeClr val="tx1">
                  <a:lumMod val="95000"/>
                  <a:lumOff val="5000"/>
                </a:schemeClr>
              </a:solidFill>
            </a:endParaRPr>
          </a:p>
        </p:txBody>
      </p:sp>
      <p:sp>
        <p:nvSpPr>
          <p:cNvPr id="131" name="Google Shape;131;p16"/>
          <p:cNvSpPr txBox="1"/>
          <p:nvPr/>
        </p:nvSpPr>
        <p:spPr>
          <a:xfrm>
            <a:off x="5334000" y="3831967"/>
            <a:ext cx="6286500"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chemeClr val="tx1">
                    <a:lumMod val="85000"/>
                    <a:lumOff val="15000"/>
                  </a:schemeClr>
                </a:solidFill>
                <a:latin typeface="Lato"/>
                <a:ea typeface="Lato"/>
                <a:cs typeface="Lato"/>
                <a:sym typeface="Lato"/>
              </a:rPr>
              <a:t>A visionary in financial education with 19+ years of experience. Dr. Kolekar has collaborated with global traders, mastering wealth-building strategies.</a:t>
            </a:r>
            <a:endParaRPr dirty="0">
              <a:solidFill>
                <a:schemeClr val="tx1">
                  <a:lumMod val="85000"/>
                  <a:lumOff val="15000"/>
                </a:schemeClr>
              </a:solidFill>
            </a:endParaRPr>
          </a:p>
        </p:txBody>
      </p:sp>
      <p:sp>
        <p:nvSpPr>
          <p:cNvPr id="132" name="Google Shape;132;p16"/>
          <p:cNvSpPr txBox="1"/>
          <p:nvPr/>
        </p:nvSpPr>
        <p:spPr>
          <a:xfrm>
            <a:off x="5334000" y="4632067"/>
            <a:ext cx="6286500"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chemeClr val="tx1">
                    <a:lumMod val="85000"/>
                    <a:lumOff val="15000"/>
                  </a:schemeClr>
                </a:solidFill>
                <a:latin typeface="Lato"/>
                <a:ea typeface="Lato"/>
                <a:cs typeface="Lato"/>
                <a:sym typeface="Lato"/>
              </a:rPr>
              <a:t>Honored with multiple awards including the </a:t>
            </a:r>
            <a:r>
              <a:rPr lang="en-US" sz="1500" b="1" i="0" u="none" strike="noStrike" cap="none" dirty="0">
                <a:solidFill>
                  <a:schemeClr val="tx1">
                    <a:lumMod val="85000"/>
                    <a:lumOff val="15000"/>
                  </a:schemeClr>
                </a:solidFill>
                <a:latin typeface="Lato"/>
                <a:ea typeface="Lato"/>
                <a:cs typeface="Lato"/>
                <a:sym typeface="Lato"/>
              </a:rPr>
              <a:t>Nelson Mandela Nobel Peace Award 2020</a:t>
            </a:r>
            <a:r>
              <a:rPr lang="en-US" sz="1500" b="0" i="0" u="none" strike="noStrike" cap="none" dirty="0">
                <a:solidFill>
                  <a:schemeClr val="tx1">
                    <a:lumMod val="85000"/>
                    <a:lumOff val="15000"/>
                  </a:schemeClr>
                </a:solidFill>
                <a:latin typeface="Lato"/>
                <a:ea typeface="Lato"/>
                <a:cs typeface="Lato"/>
                <a:sym typeface="Lato"/>
              </a:rPr>
              <a:t>. Driven by the belief that </a:t>
            </a:r>
            <a:r>
              <a:rPr lang="en-US" sz="1500" b="0" i="1" u="none" strike="noStrike" cap="none" dirty="0">
                <a:solidFill>
                  <a:schemeClr val="tx1">
                    <a:lumMod val="85000"/>
                    <a:lumOff val="15000"/>
                  </a:schemeClr>
                </a:solidFill>
                <a:latin typeface="Lato"/>
                <a:ea typeface="Lato"/>
                <a:cs typeface="Lato"/>
                <a:sym typeface="Lato"/>
              </a:rPr>
              <a:t>"Simplicity is the ultimate sophistication."</a:t>
            </a:r>
            <a:endParaRPr dirty="0">
              <a:solidFill>
                <a:schemeClr val="tx1">
                  <a:lumMod val="85000"/>
                  <a:lumOff val="15000"/>
                </a:schemeClr>
              </a:solidFill>
            </a:endParaRPr>
          </a:p>
        </p:txBody>
      </p:sp>
      <p:sp>
        <p:nvSpPr>
          <p:cNvPr id="133" name="Google Shape;133;p16"/>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Leadership</a:t>
            </a:r>
            <a:endParaRPr dirty="0">
              <a:solidFill>
                <a:srgbClr val="17375E"/>
              </a:solidFill>
              <a:latin typeface="Anago Bold Italic" panose="02000504000000020004" pitchFamily="50" charset="0"/>
            </a:endParaRPr>
          </a:p>
        </p:txBody>
      </p:sp>
      <p:sp>
        <p:nvSpPr>
          <p:cNvPr id="134" name="Google Shape;134;p16"/>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 name="Picture 3" descr="A person in a suit and tie&#10;&#10;AI-generated content may be incorrect.">
            <a:extLst>
              <a:ext uri="{FF2B5EF4-FFF2-40B4-BE49-F238E27FC236}">
                <a16:creationId xmlns:a16="http://schemas.microsoft.com/office/drawing/2014/main" id="{0E23151A-5D87-D658-791A-54C38CF0C075}"/>
              </a:ext>
            </a:extLst>
          </p:cNvPr>
          <p:cNvPicPr>
            <a:picLocks noChangeAspect="1"/>
          </p:cNvPicPr>
          <p:nvPr/>
        </p:nvPicPr>
        <p:blipFill>
          <a:blip r:embed="rId4"/>
          <a:srcRect l="26425" t="5649" r="26948" b="60556"/>
          <a:stretch>
            <a:fillRect/>
          </a:stretch>
        </p:blipFill>
        <p:spPr>
          <a:xfrm>
            <a:off x="488009" y="2026282"/>
            <a:ext cx="3931591" cy="4030985"/>
          </a:xfrm>
          <a:prstGeom prst="rect">
            <a:avLst/>
          </a:prstGeom>
        </p:spPr>
      </p:pic>
      <p:pic>
        <p:nvPicPr>
          <p:cNvPr id="3" name="Picture 2" descr="A yellow triangle with black background&#10;&#10;AI-generated content may be incorrect.">
            <a:extLst>
              <a:ext uri="{FF2B5EF4-FFF2-40B4-BE49-F238E27FC236}">
                <a16:creationId xmlns:a16="http://schemas.microsoft.com/office/drawing/2014/main" id="{3E59DBF4-F667-C3D4-BFC9-62D679177AC1}"/>
              </a:ext>
            </a:extLst>
          </p:cNvPr>
          <p:cNvPicPr>
            <a:picLocks noChangeAspect="1"/>
          </p:cNvPicPr>
          <p:nvPr/>
        </p:nvPicPr>
        <p:blipFill>
          <a:blip r:embed="rId5"/>
          <a:stretch>
            <a:fillRect/>
          </a:stretch>
        </p:blipFill>
        <p:spPr>
          <a:xfrm>
            <a:off x="10934157" y="90439"/>
            <a:ext cx="962492" cy="6460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138"/>
        <p:cNvGrpSpPr/>
        <p:nvPr/>
      </p:nvGrpSpPr>
      <p:grpSpPr>
        <a:xfrm>
          <a:off x="0" y="0"/>
          <a:ext cx="0" cy="0"/>
          <a:chOff x="0" y="0"/>
          <a:chExt cx="0" cy="0"/>
        </a:xfrm>
      </p:grpSpPr>
      <p:pic>
        <p:nvPicPr>
          <p:cNvPr id="140" name="Google Shape;140;p17" descr="image.png"/>
          <p:cNvPicPr preferRelativeResize="0"/>
          <p:nvPr/>
        </p:nvPicPr>
        <p:blipFill rotWithShape="1">
          <a:blip r:embed="rId3">
            <a:alphaModFix/>
          </a:blip>
          <a:srcRect/>
          <a:stretch/>
        </p:blipFill>
        <p:spPr>
          <a:xfrm>
            <a:off x="571500" y="2176462"/>
            <a:ext cx="3810000" cy="3810000"/>
          </a:xfrm>
          <a:prstGeom prst="rect">
            <a:avLst/>
          </a:prstGeom>
          <a:noFill/>
          <a:ln>
            <a:noFill/>
          </a:ln>
        </p:spPr>
      </p:pic>
      <p:sp>
        <p:nvSpPr>
          <p:cNvPr id="142" name="Google Shape;142;p17"/>
          <p:cNvSpPr txBox="1"/>
          <p:nvPr/>
        </p:nvSpPr>
        <p:spPr>
          <a:xfrm>
            <a:off x="5334000" y="2533650"/>
            <a:ext cx="6600825" cy="46166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000" b="1" i="0" u="none" strike="noStrike" cap="none" dirty="0" err="1">
                <a:solidFill>
                  <a:srgbClr val="17375E"/>
                </a:solidFill>
                <a:latin typeface="Anago Bold Italic" panose="02000504000000020004" pitchFamily="50" charset="0"/>
                <a:ea typeface="Playfair Display"/>
                <a:cs typeface="Playfair Display"/>
                <a:sym typeface="Playfair Display"/>
              </a:rPr>
              <a:t>Gopa</a:t>
            </a:r>
            <a:r>
              <a:rPr lang="en-US" sz="3000" b="1" i="0" u="none" strike="noStrike" cap="none" dirty="0">
                <a:solidFill>
                  <a:srgbClr val="17375E"/>
                </a:solidFill>
                <a:latin typeface="Anago Bold Italic" panose="02000504000000020004" pitchFamily="50" charset="0"/>
                <a:ea typeface="Playfair Display"/>
                <a:cs typeface="Playfair Display"/>
                <a:sym typeface="Playfair Display"/>
              </a:rPr>
              <a:t> Roy DasGupta</a:t>
            </a:r>
            <a:endParaRPr dirty="0">
              <a:solidFill>
                <a:srgbClr val="17375E"/>
              </a:solidFill>
              <a:latin typeface="Anago Bold Italic" panose="02000504000000020004" pitchFamily="50" charset="0"/>
            </a:endParaRPr>
          </a:p>
        </p:txBody>
      </p:sp>
      <p:sp>
        <p:nvSpPr>
          <p:cNvPr id="143" name="Google Shape;143;p17"/>
          <p:cNvSpPr txBox="1"/>
          <p:nvPr/>
        </p:nvSpPr>
        <p:spPr>
          <a:xfrm>
            <a:off x="5334000" y="3228975"/>
            <a:ext cx="6286500"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chemeClr val="tx1">
                    <a:lumMod val="95000"/>
                    <a:lumOff val="5000"/>
                  </a:schemeClr>
                </a:solidFill>
                <a:latin typeface="Lato"/>
                <a:ea typeface="Lato"/>
                <a:cs typeface="Lato"/>
                <a:sym typeface="Lato"/>
              </a:rPr>
              <a:t>Director &amp; CEO</a:t>
            </a:r>
            <a:endParaRPr dirty="0">
              <a:solidFill>
                <a:schemeClr val="tx1">
                  <a:lumMod val="95000"/>
                  <a:lumOff val="5000"/>
                </a:schemeClr>
              </a:solidFill>
            </a:endParaRPr>
          </a:p>
        </p:txBody>
      </p:sp>
      <p:sp>
        <p:nvSpPr>
          <p:cNvPr id="144" name="Google Shape;144;p17"/>
          <p:cNvSpPr txBox="1"/>
          <p:nvPr/>
        </p:nvSpPr>
        <p:spPr>
          <a:xfrm>
            <a:off x="5334000" y="3724275"/>
            <a:ext cx="6286500"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chemeClr val="tx1">
                    <a:lumMod val="85000"/>
                    <a:lumOff val="15000"/>
                  </a:schemeClr>
                </a:solidFill>
                <a:latin typeface="Lato"/>
                <a:ea typeface="Lato"/>
                <a:cs typeface="Lato"/>
                <a:sym typeface="Lato"/>
              </a:rPr>
              <a:t>An award-winning leader with 18+ years of expertise in PR, psychology, and entrepreneurship. Known for a modern approach to leadership anchored in transparency and trust.</a:t>
            </a:r>
            <a:endParaRPr dirty="0">
              <a:solidFill>
                <a:schemeClr val="tx1">
                  <a:lumMod val="85000"/>
                  <a:lumOff val="15000"/>
                </a:schemeClr>
              </a:solidFill>
            </a:endParaRPr>
          </a:p>
        </p:txBody>
      </p:sp>
      <p:sp>
        <p:nvSpPr>
          <p:cNvPr id="145" name="Google Shape;145;p17"/>
          <p:cNvSpPr txBox="1"/>
          <p:nvPr/>
        </p:nvSpPr>
        <p:spPr>
          <a:xfrm>
            <a:off x="5334000" y="4829175"/>
            <a:ext cx="6838950"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chemeClr val="tx1">
                    <a:lumMod val="85000"/>
                    <a:lumOff val="15000"/>
                  </a:schemeClr>
                </a:solidFill>
                <a:latin typeface="Lato"/>
                <a:ea typeface="Lato"/>
                <a:cs typeface="Lato"/>
                <a:sym typeface="Lato"/>
              </a:rPr>
              <a:t>Recognized as </a:t>
            </a:r>
            <a:r>
              <a:rPr lang="en-US" sz="1500" b="1" i="0" u="none" strike="noStrike" cap="none" dirty="0">
                <a:solidFill>
                  <a:schemeClr val="tx1">
                    <a:lumMod val="85000"/>
                    <a:lumOff val="15000"/>
                  </a:schemeClr>
                </a:solidFill>
                <a:latin typeface="Lato"/>
                <a:ea typeface="Lato"/>
                <a:cs typeface="Lato"/>
                <a:sym typeface="Lato"/>
              </a:rPr>
              <a:t>Woman Change Maker of the Year (2021)</a:t>
            </a:r>
            <a:r>
              <a:rPr lang="en-US" sz="1500" b="0" i="0" u="none" strike="noStrike" cap="none" dirty="0">
                <a:solidFill>
                  <a:schemeClr val="tx1">
                    <a:lumMod val="85000"/>
                    <a:lumOff val="15000"/>
                  </a:schemeClr>
                </a:solidFill>
                <a:latin typeface="Lato"/>
                <a:ea typeface="Lato"/>
                <a:cs typeface="Lato"/>
                <a:sym typeface="Lato"/>
              </a:rPr>
              <a:t> and recipient of the </a:t>
            </a:r>
            <a:r>
              <a:rPr lang="en-US" sz="1500" b="1" i="0" u="none" strike="noStrike" cap="none" dirty="0">
                <a:solidFill>
                  <a:schemeClr val="tx1">
                    <a:lumMod val="85000"/>
                    <a:lumOff val="15000"/>
                  </a:schemeClr>
                </a:solidFill>
                <a:latin typeface="Lato"/>
                <a:ea typeface="Lato"/>
                <a:cs typeface="Lato"/>
                <a:sym typeface="Lato"/>
              </a:rPr>
              <a:t>Maharashtra Ratna Award 2023</a:t>
            </a:r>
            <a:r>
              <a:rPr lang="en-US" sz="1500" b="0" i="0" u="none" strike="noStrike" cap="none" dirty="0">
                <a:solidFill>
                  <a:schemeClr val="tx1">
                    <a:lumMod val="85000"/>
                    <a:lumOff val="15000"/>
                  </a:schemeClr>
                </a:solidFill>
                <a:latin typeface="Lato"/>
                <a:ea typeface="Lato"/>
                <a:cs typeface="Lato"/>
                <a:sym typeface="Lato"/>
              </a:rPr>
              <a:t>. &amp; </a:t>
            </a:r>
            <a:r>
              <a:rPr lang="en-US" sz="1500" b="1" i="0" u="none" strike="noStrike" cap="none" dirty="0">
                <a:solidFill>
                  <a:schemeClr val="tx1">
                    <a:lumMod val="85000"/>
                    <a:lumOff val="15000"/>
                  </a:schemeClr>
                </a:solidFill>
                <a:latin typeface="Lato"/>
                <a:ea typeface="Lato"/>
                <a:cs typeface="Lato"/>
                <a:sym typeface="Lato"/>
              </a:rPr>
              <a:t>Rashtriya Ashoka Samman Award </a:t>
            </a:r>
            <a:r>
              <a:rPr lang="en-US" sz="1500" b="0" i="0" u="none" strike="noStrike" cap="none" dirty="0">
                <a:solidFill>
                  <a:schemeClr val="tx1">
                    <a:lumMod val="85000"/>
                    <a:lumOff val="15000"/>
                  </a:schemeClr>
                </a:solidFill>
                <a:latin typeface="Lato"/>
                <a:ea typeface="Lato"/>
                <a:cs typeface="Lato"/>
                <a:sym typeface="Lato"/>
              </a:rPr>
              <a:t>from MCA</a:t>
            </a:r>
          </a:p>
          <a:p>
            <a:pPr marL="0" marR="0" lvl="0" indent="0" algn="l" rtl="0">
              <a:lnSpc>
                <a:spcPct val="160000"/>
              </a:lnSpc>
              <a:spcBef>
                <a:spcPts val="0"/>
              </a:spcBef>
              <a:spcAft>
                <a:spcPts val="0"/>
              </a:spcAft>
              <a:buNone/>
            </a:pPr>
            <a:r>
              <a:rPr lang="en-US" sz="1500" b="0" i="0" u="none" strike="noStrike" cap="none" dirty="0">
                <a:solidFill>
                  <a:schemeClr val="tx1">
                    <a:lumMod val="85000"/>
                    <a:lumOff val="15000"/>
                  </a:schemeClr>
                </a:solidFill>
                <a:latin typeface="Lato"/>
                <a:ea typeface="Lato"/>
                <a:cs typeface="Lato"/>
                <a:sym typeface="Lato"/>
              </a:rPr>
              <a:t> ( Govt. Of INDIA)</a:t>
            </a:r>
          </a:p>
        </p:txBody>
      </p:sp>
      <p:sp>
        <p:nvSpPr>
          <p:cNvPr id="146" name="Google Shape;146;p17"/>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200" b="1" i="0" u="none" strike="noStrike" cap="none" dirty="0">
                <a:solidFill>
                  <a:srgbClr val="17375E"/>
                </a:solidFill>
                <a:latin typeface="Anago Bold Italic" panose="02000504000000020004" pitchFamily="50" charset="0"/>
                <a:ea typeface="Playfair Display"/>
                <a:cs typeface="Playfair Display"/>
                <a:sym typeface="Playfair Display"/>
              </a:rPr>
              <a:t>Leadership</a:t>
            </a:r>
            <a:endParaRPr dirty="0">
              <a:solidFill>
                <a:srgbClr val="17375E"/>
              </a:solidFill>
              <a:latin typeface="Anago Bold Italic" panose="02000504000000020004" pitchFamily="50" charset="0"/>
            </a:endParaRPr>
          </a:p>
        </p:txBody>
      </p:sp>
      <p:sp>
        <p:nvSpPr>
          <p:cNvPr id="147" name="Google Shape;147;p17"/>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3" name="Picture 2" descr="A person in a blue suit&#10;&#10;AI-generated content may be incorrect.">
            <a:extLst>
              <a:ext uri="{FF2B5EF4-FFF2-40B4-BE49-F238E27FC236}">
                <a16:creationId xmlns:a16="http://schemas.microsoft.com/office/drawing/2014/main" id="{1AC9C41D-241A-2533-0FEE-47172E8611E0}"/>
              </a:ext>
            </a:extLst>
          </p:cNvPr>
          <p:cNvPicPr>
            <a:picLocks noChangeAspect="1"/>
          </p:cNvPicPr>
          <p:nvPr/>
        </p:nvPicPr>
        <p:blipFill>
          <a:blip r:embed="rId4"/>
          <a:srcRect l="14636" r="14638" b="52917"/>
          <a:stretch>
            <a:fillRect/>
          </a:stretch>
        </p:blipFill>
        <p:spPr>
          <a:xfrm>
            <a:off x="476249" y="2223296"/>
            <a:ext cx="4000501" cy="3767136"/>
          </a:xfrm>
          <a:prstGeom prst="rect">
            <a:avLst/>
          </a:prstGeom>
        </p:spPr>
      </p:pic>
      <p:pic>
        <p:nvPicPr>
          <p:cNvPr id="4" name="Picture 3" descr="A yellow triangle with black background&#10;&#10;AI-generated content may be incorrect.">
            <a:extLst>
              <a:ext uri="{FF2B5EF4-FFF2-40B4-BE49-F238E27FC236}">
                <a16:creationId xmlns:a16="http://schemas.microsoft.com/office/drawing/2014/main" id="{6C237D2F-F21F-916A-541E-83FD7073788B}"/>
              </a:ext>
            </a:extLst>
          </p:cNvPr>
          <p:cNvPicPr>
            <a:picLocks noChangeAspect="1"/>
          </p:cNvPicPr>
          <p:nvPr/>
        </p:nvPicPr>
        <p:blipFill>
          <a:blip r:embed="rId5"/>
          <a:stretch>
            <a:fillRect/>
          </a:stretch>
        </p:blipFill>
        <p:spPr>
          <a:xfrm>
            <a:off x="10934157" y="90439"/>
            <a:ext cx="962492" cy="6460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A192F"/>
        </a:solidFill>
        <a:effectLst/>
      </p:bgPr>
    </p:bg>
    <p:spTree>
      <p:nvGrpSpPr>
        <p:cNvPr id="1" name="Shape 151"/>
        <p:cNvGrpSpPr/>
        <p:nvPr/>
      </p:nvGrpSpPr>
      <p:grpSpPr>
        <a:xfrm>
          <a:off x="0" y="0"/>
          <a:ext cx="0" cy="0"/>
          <a:chOff x="0" y="0"/>
          <a:chExt cx="0" cy="0"/>
        </a:xfrm>
      </p:grpSpPr>
      <p:sp>
        <p:nvSpPr>
          <p:cNvPr id="166" name="Google Shape;166;p18"/>
          <p:cNvSpPr txBox="1"/>
          <p:nvPr/>
        </p:nvSpPr>
        <p:spPr>
          <a:xfrm>
            <a:off x="482600" y="505916"/>
            <a:ext cx="8157966" cy="861774"/>
          </a:xfrm>
          <a:prstGeom prst="rect">
            <a:avLst/>
          </a:prstGeom>
          <a:noFill/>
          <a:ln>
            <a:noFill/>
          </a:ln>
        </p:spPr>
        <p:txBody>
          <a:bodyPr spcFirstLastPara="1" wrap="square" lIns="0" tIns="0" rIns="0" bIns="0" anchor="t" anchorCtr="0">
            <a:spAutoFit/>
          </a:bodyPr>
          <a:lstStyle/>
          <a:p>
            <a:pPr lvl="0"/>
            <a:r>
              <a:rPr lang="en-US" sz="2800" b="1" dirty="0">
                <a:solidFill>
                  <a:srgbClr val="17375E"/>
                </a:solidFill>
                <a:latin typeface="Anago Bold Italic" panose="02000504000000020004" pitchFamily="50" charset="0"/>
                <a:ea typeface="Playfair Display"/>
                <a:cs typeface="Playfair Display"/>
                <a:sym typeface="Playfair Display"/>
              </a:rPr>
              <a:t>How Do You Achieve Financial Freedom in a </a:t>
            </a:r>
          </a:p>
          <a:p>
            <a:pPr lvl="0"/>
            <a:r>
              <a:rPr lang="en-US" sz="2800" b="1" dirty="0">
                <a:solidFill>
                  <a:srgbClr val="17375E"/>
                </a:solidFill>
                <a:latin typeface="Anago Bold Italic" panose="02000504000000020004" pitchFamily="50" charset="0"/>
                <a:ea typeface="Playfair Display"/>
                <a:cs typeface="Playfair Display"/>
                <a:sym typeface="Playfair Display"/>
              </a:rPr>
              <a:t>World Chasing Money?</a:t>
            </a:r>
            <a:endParaRPr sz="1000" dirty="0">
              <a:solidFill>
                <a:srgbClr val="17375E"/>
              </a:solidFill>
              <a:latin typeface="Anago Bold Italic" panose="02000504000000020004" pitchFamily="50" charset="0"/>
            </a:endParaRPr>
          </a:p>
        </p:txBody>
      </p:sp>
      <p:sp>
        <p:nvSpPr>
          <p:cNvPr id="167" name="Google Shape;167;p18"/>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 name="Google Shape;142;p17">
            <a:extLst>
              <a:ext uri="{FF2B5EF4-FFF2-40B4-BE49-F238E27FC236}">
                <a16:creationId xmlns:a16="http://schemas.microsoft.com/office/drawing/2014/main" id="{060E9DCF-DF09-9544-F4B9-BBD7C5ABD85E}"/>
              </a:ext>
            </a:extLst>
          </p:cNvPr>
          <p:cNvSpPr txBox="1"/>
          <p:nvPr/>
        </p:nvSpPr>
        <p:spPr>
          <a:xfrm>
            <a:off x="482600" y="2069541"/>
            <a:ext cx="6019800" cy="1231106"/>
          </a:xfrm>
          <a:prstGeom prst="rect">
            <a:avLst/>
          </a:prstGeom>
          <a:noFill/>
          <a:ln>
            <a:noFill/>
          </a:ln>
        </p:spPr>
        <p:txBody>
          <a:bodyPr spcFirstLastPara="1" wrap="square" lIns="0" tIns="0" rIns="0" bIns="0" anchor="t" anchorCtr="0">
            <a:spAutoFit/>
          </a:bodyPr>
          <a:lstStyle/>
          <a:p>
            <a:pPr lvl="0"/>
            <a:r>
              <a:rPr lang="en-US" sz="2000" dirty="0">
                <a:solidFill>
                  <a:srgbClr val="17375E"/>
                </a:solidFill>
                <a:latin typeface="Anago Bold Italic" panose="02000504000000020004" pitchFamily="50" charset="0"/>
                <a:ea typeface="Playfair Display"/>
                <a:cs typeface="Poppins Medium" panose="00000600000000000000" pitchFamily="50" charset="0"/>
                <a:sym typeface="Playfair Display"/>
              </a:rPr>
              <a:t>While the world chases money…We teach you to build multiple income streams. We guide you to make your money work for you. So even when you pause… your money never stops.</a:t>
            </a:r>
            <a:endParaRPr sz="1050" dirty="0">
              <a:solidFill>
                <a:srgbClr val="17375E"/>
              </a:solidFill>
              <a:latin typeface="Anago Bold Italic" panose="02000504000000020004" pitchFamily="50" charset="0"/>
              <a:cs typeface="Poppins Medium" panose="00000600000000000000" pitchFamily="50" charset="0"/>
            </a:endParaRPr>
          </a:p>
        </p:txBody>
      </p:sp>
      <p:sp>
        <p:nvSpPr>
          <p:cNvPr id="30" name="TextBox 29">
            <a:extLst>
              <a:ext uri="{FF2B5EF4-FFF2-40B4-BE49-F238E27FC236}">
                <a16:creationId xmlns:a16="http://schemas.microsoft.com/office/drawing/2014/main" id="{47F1B12E-9C8B-8FC6-7222-A31F695B1E0E}"/>
              </a:ext>
            </a:extLst>
          </p:cNvPr>
          <p:cNvSpPr txBox="1"/>
          <p:nvPr/>
        </p:nvSpPr>
        <p:spPr>
          <a:xfrm>
            <a:off x="482600" y="4310276"/>
            <a:ext cx="6154506" cy="1523943"/>
          </a:xfrm>
          <a:prstGeom prst="rect">
            <a:avLst/>
          </a:prstGeom>
          <a:noFill/>
        </p:spPr>
        <p:txBody>
          <a:bodyPr wrap="square" rtlCol="0">
            <a:spAutoFit/>
          </a:bodyPr>
          <a:lstStyle/>
          <a:p>
            <a:pPr>
              <a:lnSpc>
                <a:spcPct val="150000"/>
              </a:lnSpc>
            </a:pPr>
            <a:r>
              <a:rPr lang="mr-IN" sz="1600" b="1" i="1" dirty="0">
                <a:solidFill>
                  <a:srgbClr val="17375E"/>
                </a:solidFill>
              </a:rPr>
              <a:t>जब दुनिया बस पैसे के पीछे भाग रही है…</a:t>
            </a:r>
            <a:endParaRPr lang="en-US" sz="1600" b="1" i="1" dirty="0">
              <a:solidFill>
                <a:srgbClr val="17375E"/>
              </a:solidFill>
            </a:endParaRPr>
          </a:p>
          <a:p>
            <a:pPr>
              <a:lnSpc>
                <a:spcPct val="150000"/>
              </a:lnSpc>
            </a:pPr>
            <a:r>
              <a:rPr lang="mr-IN" sz="1600" b="1" i="1" dirty="0">
                <a:solidFill>
                  <a:srgbClr val="17375E"/>
                </a:solidFill>
              </a:rPr>
              <a:t>हम आपको कई आय स्रोत बनाना सिखाते हैं।</a:t>
            </a:r>
            <a:endParaRPr lang="en-US" sz="1600" b="1" i="1" dirty="0">
              <a:solidFill>
                <a:srgbClr val="17375E"/>
              </a:solidFill>
            </a:endParaRPr>
          </a:p>
          <a:p>
            <a:pPr>
              <a:lnSpc>
                <a:spcPct val="150000"/>
              </a:lnSpc>
            </a:pPr>
            <a:r>
              <a:rPr lang="mr-IN" sz="1600" b="1" i="1" dirty="0">
                <a:solidFill>
                  <a:srgbClr val="17375E"/>
                </a:solidFill>
              </a:rPr>
              <a:t>हम आपको सिखाते हैं कि आपका पैसा आपके लिए कैसे काम करे।</a:t>
            </a:r>
            <a:endParaRPr lang="en-US" sz="1600" b="1" i="1" dirty="0">
              <a:solidFill>
                <a:srgbClr val="17375E"/>
              </a:solidFill>
            </a:endParaRPr>
          </a:p>
          <a:p>
            <a:pPr>
              <a:lnSpc>
                <a:spcPct val="150000"/>
              </a:lnSpc>
            </a:pPr>
            <a:r>
              <a:rPr lang="mr-IN" sz="1600" b="1" i="1" dirty="0">
                <a:solidFill>
                  <a:srgbClr val="17375E"/>
                </a:solidFill>
              </a:rPr>
              <a:t>ताकि आप रुक भी जाएँ… फिर भी आपका पैसा न रुके।</a:t>
            </a:r>
            <a:endParaRPr lang="en-US" sz="1600" b="1" i="1" dirty="0">
              <a:solidFill>
                <a:srgbClr val="17375E"/>
              </a:solidFill>
            </a:endParaRPr>
          </a:p>
        </p:txBody>
      </p:sp>
      <p:pic>
        <p:nvPicPr>
          <p:cNvPr id="128" name="Picture 127" descr="A person sitting on a bench with a tree of money&#10;&#10;AI-generated content may be incorrect.">
            <a:extLst>
              <a:ext uri="{FF2B5EF4-FFF2-40B4-BE49-F238E27FC236}">
                <a16:creationId xmlns:a16="http://schemas.microsoft.com/office/drawing/2014/main" id="{5F60FEB6-1416-CEAB-0691-318655A98C4A}"/>
              </a:ext>
            </a:extLst>
          </p:cNvPr>
          <p:cNvPicPr>
            <a:picLocks noChangeAspect="1"/>
          </p:cNvPicPr>
          <p:nvPr/>
        </p:nvPicPr>
        <p:blipFill>
          <a:blip r:embed="rId3"/>
          <a:stretch>
            <a:fillRect/>
          </a:stretch>
        </p:blipFill>
        <p:spPr>
          <a:xfrm>
            <a:off x="7004050" y="1868487"/>
            <a:ext cx="4616450" cy="4616450"/>
          </a:xfrm>
          <a:prstGeom prst="rect">
            <a:avLst/>
          </a:prstGeom>
        </p:spPr>
      </p:pic>
      <p:pic>
        <p:nvPicPr>
          <p:cNvPr id="3" name="Picture 2" descr="A yellow triangle with black background&#10;&#10;AI-generated content may be incorrect.">
            <a:extLst>
              <a:ext uri="{FF2B5EF4-FFF2-40B4-BE49-F238E27FC236}">
                <a16:creationId xmlns:a16="http://schemas.microsoft.com/office/drawing/2014/main" id="{DE34FD94-CF5F-6825-D170-3622ECF03684}"/>
              </a:ext>
            </a:extLst>
          </p:cNvPr>
          <p:cNvPicPr>
            <a:picLocks noChangeAspect="1"/>
          </p:cNvPicPr>
          <p:nvPr/>
        </p:nvPicPr>
        <p:blipFill>
          <a:blip r:embed="rId4"/>
          <a:stretch>
            <a:fillRect/>
          </a:stretch>
        </p:blipFill>
        <p:spPr>
          <a:xfrm>
            <a:off x="10934157" y="90439"/>
            <a:ext cx="962492" cy="6460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1085989C-E5A8-F8DC-A1CE-F8D1767472E8}"/>
            </a:ext>
          </a:extLst>
        </p:cNvPr>
        <p:cNvGrpSpPr/>
        <p:nvPr/>
      </p:nvGrpSpPr>
      <p:grpSpPr>
        <a:xfrm>
          <a:off x="0" y="0"/>
          <a:ext cx="0" cy="0"/>
          <a:chOff x="0" y="0"/>
          <a:chExt cx="0" cy="0"/>
        </a:xfrm>
      </p:grpSpPr>
      <p:sp>
        <p:nvSpPr>
          <p:cNvPr id="156" name="Google Shape;156;p18">
            <a:extLst>
              <a:ext uri="{FF2B5EF4-FFF2-40B4-BE49-F238E27FC236}">
                <a16:creationId xmlns:a16="http://schemas.microsoft.com/office/drawing/2014/main" id="{2F03780D-3B65-AAD4-39D8-19EC2142BA74}"/>
              </a:ext>
            </a:extLst>
          </p:cNvPr>
          <p:cNvSpPr txBox="1"/>
          <p:nvPr/>
        </p:nvSpPr>
        <p:spPr>
          <a:xfrm>
            <a:off x="571500" y="5866447"/>
            <a:ext cx="11049000" cy="492443"/>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2000" b="0" i="1" u="none" strike="noStrike" cap="none" dirty="0">
                <a:solidFill>
                  <a:srgbClr val="17375E"/>
                </a:solidFill>
                <a:latin typeface="Lato"/>
                <a:ea typeface="Lato"/>
                <a:cs typeface="Lato"/>
                <a:sym typeface="Lato"/>
              </a:rPr>
              <a:t>"While the world chases money… We teach you to build multiple income streams."</a:t>
            </a:r>
            <a:endParaRPr sz="2000" dirty="0">
              <a:solidFill>
                <a:srgbClr val="17375E"/>
              </a:solidFill>
            </a:endParaRPr>
          </a:p>
        </p:txBody>
      </p:sp>
      <p:sp>
        <p:nvSpPr>
          <p:cNvPr id="166" name="Google Shape;166;p18">
            <a:extLst>
              <a:ext uri="{FF2B5EF4-FFF2-40B4-BE49-F238E27FC236}">
                <a16:creationId xmlns:a16="http://schemas.microsoft.com/office/drawing/2014/main" id="{6DDE3411-00D4-CE81-ABF2-B0DC4F49938B}"/>
              </a:ext>
            </a:extLst>
          </p:cNvPr>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lvl="0"/>
            <a:r>
              <a:rPr lang="en-US" sz="4200" b="1" dirty="0">
                <a:solidFill>
                  <a:srgbClr val="17375E"/>
                </a:solidFill>
                <a:latin typeface="Anago Bold Italic" panose="02000504000000020004" pitchFamily="50" charset="0"/>
                <a:ea typeface="Playfair Display"/>
                <a:cs typeface="Playfair Display"/>
                <a:sym typeface="Playfair Display"/>
              </a:rPr>
              <a:t>Why 9 out of 10 fail in wealth creation?</a:t>
            </a:r>
            <a:endParaRPr dirty="0">
              <a:solidFill>
                <a:srgbClr val="17375E"/>
              </a:solidFill>
              <a:latin typeface="Anago Bold Italic" panose="02000504000000020004" pitchFamily="50" charset="0"/>
            </a:endParaRPr>
          </a:p>
        </p:txBody>
      </p:sp>
      <p:sp>
        <p:nvSpPr>
          <p:cNvPr id="167" name="Google Shape;167;p18">
            <a:extLst>
              <a:ext uri="{FF2B5EF4-FFF2-40B4-BE49-F238E27FC236}">
                <a16:creationId xmlns:a16="http://schemas.microsoft.com/office/drawing/2014/main" id="{CD304DB5-DB41-1B78-185A-F1A8A884178F}"/>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 name="Rectangle: Rounded Corners 2">
            <a:extLst>
              <a:ext uri="{FF2B5EF4-FFF2-40B4-BE49-F238E27FC236}">
                <a16:creationId xmlns:a16="http://schemas.microsoft.com/office/drawing/2014/main" id="{39C9D65B-F6FF-DEEF-6A81-9FE48684709C}"/>
              </a:ext>
            </a:extLst>
          </p:cNvPr>
          <p:cNvSpPr/>
          <p:nvPr/>
        </p:nvSpPr>
        <p:spPr>
          <a:xfrm>
            <a:off x="561511" y="1998523"/>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083018-C3A0-0471-F98D-0264BF1344B4}"/>
              </a:ext>
            </a:extLst>
          </p:cNvPr>
          <p:cNvSpPr/>
          <p:nvPr/>
        </p:nvSpPr>
        <p:spPr>
          <a:xfrm>
            <a:off x="561511" y="2059396"/>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00;p14">
            <a:extLst>
              <a:ext uri="{FF2B5EF4-FFF2-40B4-BE49-F238E27FC236}">
                <a16:creationId xmlns:a16="http://schemas.microsoft.com/office/drawing/2014/main" id="{BFAB6051-58B4-436F-1767-C3C09DEF1595}"/>
              </a:ext>
            </a:extLst>
          </p:cNvPr>
          <p:cNvSpPr txBox="1"/>
          <p:nvPr/>
        </p:nvSpPr>
        <p:spPr>
          <a:xfrm>
            <a:off x="754232" y="3265567"/>
            <a:ext cx="3107107" cy="51706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dirty="0">
                <a:solidFill>
                  <a:schemeClr val="tx1">
                    <a:lumMod val="85000"/>
                    <a:lumOff val="15000"/>
                  </a:schemeClr>
                </a:solidFill>
                <a:latin typeface="Aptos Mono" panose="020F0502020204030204" pitchFamily="49" charset="0"/>
                <a:ea typeface="Playfair Display"/>
                <a:cs typeface="Playfair Display"/>
                <a:sym typeface="Playfair Display"/>
              </a:rPr>
              <a:t>93%</a:t>
            </a:r>
            <a:endParaRPr sz="2000" dirty="0">
              <a:solidFill>
                <a:schemeClr val="tx1">
                  <a:lumMod val="85000"/>
                  <a:lumOff val="15000"/>
                </a:schemeClr>
              </a:solidFill>
              <a:latin typeface="Aptos Mono" panose="020F0502020204030204" pitchFamily="49" charset="0"/>
            </a:endParaRPr>
          </a:p>
        </p:txBody>
      </p:sp>
      <p:sp>
        <p:nvSpPr>
          <p:cNvPr id="17" name="Google Shape;101;p14">
            <a:extLst>
              <a:ext uri="{FF2B5EF4-FFF2-40B4-BE49-F238E27FC236}">
                <a16:creationId xmlns:a16="http://schemas.microsoft.com/office/drawing/2014/main" id="{4D9394EC-ECFE-8FE1-0C3D-6C4A50373634}"/>
              </a:ext>
            </a:extLst>
          </p:cNvPr>
          <p:cNvSpPr txBox="1"/>
          <p:nvPr/>
        </p:nvSpPr>
        <p:spPr>
          <a:xfrm>
            <a:off x="828211" y="3977328"/>
            <a:ext cx="2959149" cy="1246495"/>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350" b="0" i="0" u="none" strike="noStrike" cap="none" dirty="0">
                <a:solidFill>
                  <a:schemeClr val="tx1">
                    <a:lumMod val="95000"/>
                    <a:lumOff val="5000"/>
                  </a:schemeClr>
                </a:solidFill>
                <a:latin typeface="Poppins"/>
                <a:ea typeface="Poppins"/>
                <a:cs typeface="Poppins"/>
                <a:sym typeface="Poppins"/>
              </a:rPr>
              <a:t>Financially Uneducated. Most people lack the basic knowledge needed to make sound financial decisions.</a:t>
            </a:r>
            <a:endParaRPr dirty="0">
              <a:solidFill>
                <a:schemeClr val="tx1">
                  <a:lumMod val="95000"/>
                  <a:lumOff val="5000"/>
                </a:schemeClr>
              </a:solidFill>
            </a:endParaRPr>
          </a:p>
        </p:txBody>
      </p:sp>
      <p:sp>
        <p:nvSpPr>
          <p:cNvPr id="7" name="Rectangle: Rounded Corners 6">
            <a:extLst>
              <a:ext uri="{FF2B5EF4-FFF2-40B4-BE49-F238E27FC236}">
                <a16:creationId xmlns:a16="http://schemas.microsoft.com/office/drawing/2014/main" id="{CF615463-BCAD-AE71-A2CF-7F7FAB081124}"/>
              </a:ext>
            </a:extLst>
          </p:cNvPr>
          <p:cNvSpPr/>
          <p:nvPr/>
        </p:nvSpPr>
        <p:spPr>
          <a:xfrm>
            <a:off x="4349726" y="2028959"/>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CC8B8E3-A290-EC41-28FE-1B7CA169A2CC}"/>
              </a:ext>
            </a:extLst>
          </p:cNvPr>
          <p:cNvSpPr/>
          <p:nvPr/>
        </p:nvSpPr>
        <p:spPr>
          <a:xfrm>
            <a:off x="4349726" y="2089832"/>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1AC11F6-C069-3149-7BC8-1364733251AD}"/>
              </a:ext>
            </a:extLst>
          </p:cNvPr>
          <p:cNvSpPr/>
          <p:nvPr/>
        </p:nvSpPr>
        <p:spPr>
          <a:xfrm>
            <a:off x="8185175" y="2027316"/>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68CD8AC-20C4-B9D8-0E0A-EA145F535460}"/>
              </a:ext>
            </a:extLst>
          </p:cNvPr>
          <p:cNvSpPr/>
          <p:nvPr/>
        </p:nvSpPr>
        <p:spPr>
          <a:xfrm>
            <a:off x="8185175" y="2088189"/>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02;p14">
            <a:extLst>
              <a:ext uri="{FF2B5EF4-FFF2-40B4-BE49-F238E27FC236}">
                <a16:creationId xmlns:a16="http://schemas.microsoft.com/office/drawing/2014/main" id="{E171BC9B-8428-9AC5-9280-4EDB41753AB6}"/>
              </a:ext>
            </a:extLst>
          </p:cNvPr>
          <p:cNvSpPr txBox="1"/>
          <p:nvPr/>
        </p:nvSpPr>
        <p:spPr>
          <a:xfrm>
            <a:off x="4542447" y="3265567"/>
            <a:ext cx="3107107" cy="51706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dirty="0">
                <a:solidFill>
                  <a:schemeClr val="tx1">
                    <a:lumMod val="85000"/>
                    <a:lumOff val="15000"/>
                  </a:schemeClr>
                </a:solidFill>
                <a:latin typeface="Aptos Mono" panose="020F0502020204030204" pitchFamily="49" charset="0"/>
                <a:ea typeface="Playfair Display"/>
                <a:cs typeface="Playfair Display"/>
                <a:sym typeface="Playfair Display"/>
              </a:rPr>
              <a:t>67%</a:t>
            </a:r>
            <a:endParaRPr sz="2000" dirty="0">
              <a:solidFill>
                <a:schemeClr val="tx1">
                  <a:lumMod val="85000"/>
                  <a:lumOff val="15000"/>
                </a:schemeClr>
              </a:solidFill>
              <a:latin typeface="Aptos Mono" panose="020F0502020204030204" pitchFamily="49" charset="0"/>
            </a:endParaRPr>
          </a:p>
        </p:txBody>
      </p:sp>
      <p:sp>
        <p:nvSpPr>
          <p:cNvPr id="23" name="Google Shape;103;p14">
            <a:extLst>
              <a:ext uri="{FF2B5EF4-FFF2-40B4-BE49-F238E27FC236}">
                <a16:creationId xmlns:a16="http://schemas.microsoft.com/office/drawing/2014/main" id="{10016B0D-A562-0B49-A562-F0E726CC3DBB}"/>
              </a:ext>
            </a:extLst>
          </p:cNvPr>
          <p:cNvSpPr txBox="1"/>
          <p:nvPr/>
        </p:nvSpPr>
        <p:spPr>
          <a:xfrm>
            <a:off x="4616426" y="3977328"/>
            <a:ext cx="2959149" cy="93487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350" b="0" i="0" u="none" strike="noStrike" cap="none" dirty="0">
                <a:solidFill>
                  <a:schemeClr val="tx1">
                    <a:lumMod val="95000"/>
                    <a:lumOff val="5000"/>
                  </a:schemeClr>
                </a:solidFill>
                <a:latin typeface="Poppins"/>
                <a:ea typeface="Poppins"/>
                <a:cs typeface="Poppins"/>
                <a:sym typeface="Poppins"/>
              </a:rPr>
              <a:t>Experience significant losses without proper guidance in the markets.</a:t>
            </a:r>
            <a:endParaRPr dirty="0">
              <a:solidFill>
                <a:schemeClr val="tx1">
                  <a:lumMod val="95000"/>
                  <a:lumOff val="5000"/>
                </a:schemeClr>
              </a:solidFill>
            </a:endParaRPr>
          </a:p>
        </p:txBody>
      </p:sp>
      <p:sp>
        <p:nvSpPr>
          <p:cNvPr id="24" name="Google Shape;104;p14">
            <a:extLst>
              <a:ext uri="{FF2B5EF4-FFF2-40B4-BE49-F238E27FC236}">
                <a16:creationId xmlns:a16="http://schemas.microsoft.com/office/drawing/2014/main" id="{CA187006-391B-A997-4778-A6CF567C4B93}"/>
              </a:ext>
            </a:extLst>
          </p:cNvPr>
          <p:cNvSpPr txBox="1"/>
          <p:nvPr/>
        </p:nvSpPr>
        <p:spPr>
          <a:xfrm>
            <a:off x="8377896" y="3265567"/>
            <a:ext cx="3107107" cy="51706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2800" b="1" i="0" u="none" strike="noStrike" cap="none">
                <a:solidFill>
                  <a:schemeClr val="tx1">
                    <a:lumMod val="85000"/>
                    <a:lumOff val="15000"/>
                  </a:schemeClr>
                </a:solidFill>
                <a:latin typeface="Aptos Mono" panose="020F0502020204030204" pitchFamily="49" charset="0"/>
                <a:ea typeface="Playfair Display"/>
                <a:cs typeface="Playfair Display"/>
                <a:sym typeface="Playfair Display"/>
              </a:rPr>
              <a:t>71%</a:t>
            </a:r>
            <a:endParaRPr sz="2000">
              <a:solidFill>
                <a:schemeClr val="tx1">
                  <a:lumMod val="85000"/>
                  <a:lumOff val="15000"/>
                </a:schemeClr>
              </a:solidFill>
              <a:latin typeface="Aptos Mono" panose="020F0502020204030204" pitchFamily="49" charset="0"/>
            </a:endParaRPr>
          </a:p>
        </p:txBody>
      </p:sp>
      <p:sp>
        <p:nvSpPr>
          <p:cNvPr id="25" name="Google Shape;105;p14">
            <a:extLst>
              <a:ext uri="{FF2B5EF4-FFF2-40B4-BE49-F238E27FC236}">
                <a16:creationId xmlns:a16="http://schemas.microsoft.com/office/drawing/2014/main" id="{CD7D7123-39F6-825B-45AC-0473C9080256}"/>
              </a:ext>
            </a:extLst>
          </p:cNvPr>
          <p:cNvSpPr txBox="1"/>
          <p:nvPr/>
        </p:nvSpPr>
        <p:spPr>
          <a:xfrm>
            <a:off x="8451875" y="3977328"/>
            <a:ext cx="2959149" cy="934871"/>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350" b="0" i="0" u="none" strike="noStrike" cap="none">
                <a:solidFill>
                  <a:schemeClr val="tx1">
                    <a:lumMod val="95000"/>
                    <a:lumOff val="5000"/>
                  </a:schemeClr>
                </a:solidFill>
                <a:latin typeface="Poppins"/>
                <a:ea typeface="Poppins"/>
                <a:cs typeface="Poppins"/>
                <a:sym typeface="Poppins"/>
              </a:rPr>
              <a:t>Decisions driven by fear and greed rather than strategy. Trading Emotionally.</a:t>
            </a:r>
            <a:endParaRPr>
              <a:solidFill>
                <a:schemeClr val="tx1">
                  <a:lumMod val="95000"/>
                  <a:lumOff val="5000"/>
                </a:schemeClr>
              </a:solidFill>
            </a:endParaRPr>
          </a:p>
        </p:txBody>
      </p:sp>
      <p:pic>
        <p:nvPicPr>
          <p:cNvPr id="13" name="Graphic 12" descr="Downward trend graph with solid fill">
            <a:extLst>
              <a:ext uri="{FF2B5EF4-FFF2-40B4-BE49-F238E27FC236}">
                <a16:creationId xmlns:a16="http://schemas.microsoft.com/office/drawing/2014/main" id="{25A8B8E1-DD32-1C27-B4FD-4A9FF6193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4004" y="2319670"/>
            <a:ext cx="563992" cy="563992"/>
          </a:xfrm>
          <a:prstGeom prst="rect">
            <a:avLst/>
          </a:prstGeom>
        </p:spPr>
      </p:pic>
      <p:pic>
        <p:nvPicPr>
          <p:cNvPr id="15" name="Graphic 14" descr="Right Brain with solid fill">
            <a:extLst>
              <a:ext uri="{FF2B5EF4-FFF2-40B4-BE49-F238E27FC236}">
                <a16:creationId xmlns:a16="http://schemas.microsoft.com/office/drawing/2014/main" id="{14C93A9F-B6EB-9679-507B-6CCC02C28B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453" y="2323044"/>
            <a:ext cx="563992" cy="563992"/>
          </a:xfrm>
          <a:prstGeom prst="rect">
            <a:avLst/>
          </a:prstGeom>
        </p:spPr>
      </p:pic>
      <p:pic>
        <p:nvPicPr>
          <p:cNvPr id="20" name="Graphic 19" descr="Graduation cap with solid fill">
            <a:extLst>
              <a:ext uri="{FF2B5EF4-FFF2-40B4-BE49-F238E27FC236}">
                <a16:creationId xmlns:a16="http://schemas.microsoft.com/office/drawing/2014/main" id="{526C6F8B-40D7-381A-59F4-040D7F4C17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5789" y="2323044"/>
            <a:ext cx="563992" cy="563992"/>
          </a:xfrm>
          <a:prstGeom prst="rect">
            <a:avLst/>
          </a:prstGeom>
        </p:spPr>
      </p:pic>
      <p:pic>
        <p:nvPicPr>
          <p:cNvPr id="27" name="Picture 26" descr="A yellow triangle with black background&#10;&#10;AI-generated content may be incorrect.">
            <a:extLst>
              <a:ext uri="{FF2B5EF4-FFF2-40B4-BE49-F238E27FC236}">
                <a16:creationId xmlns:a16="http://schemas.microsoft.com/office/drawing/2014/main" id="{C1D027A2-5820-82F0-9A7A-E04D6BA1D352}"/>
              </a:ext>
            </a:extLst>
          </p:cNvPr>
          <p:cNvPicPr>
            <a:picLocks noChangeAspect="1"/>
          </p:cNvPicPr>
          <p:nvPr/>
        </p:nvPicPr>
        <p:blipFill>
          <a:blip r:embed="rId9"/>
          <a:stretch>
            <a:fillRect/>
          </a:stretch>
        </p:blipFill>
        <p:spPr>
          <a:xfrm>
            <a:off x="10934157" y="90439"/>
            <a:ext cx="962492" cy="646031"/>
          </a:xfrm>
          <a:prstGeom prst="rect">
            <a:avLst/>
          </a:prstGeom>
        </p:spPr>
      </p:pic>
    </p:spTree>
    <p:extLst>
      <p:ext uri="{BB962C8B-B14F-4D97-AF65-F5344CB8AC3E}">
        <p14:creationId xmlns:p14="http://schemas.microsoft.com/office/powerpoint/2010/main" val="72315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11C6F9D4-3AFA-18FF-9FF0-D64D02DCDA83}"/>
            </a:ext>
          </a:extLst>
        </p:cNvPr>
        <p:cNvGrpSpPr/>
        <p:nvPr/>
      </p:nvGrpSpPr>
      <p:grpSpPr>
        <a:xfrm>
          <a:off x="0" y="0"/>
          <a:ext cx="0" cy="0"/>
          <a:chOff x="0" y="0"/>
          <a:chExt cx="0" cy="0"/>
        </a:xfrm>
      </p:grpSpPr>
      <p:sp>
        <p:nvSpPr>
          <p:cNvPr id="166" name="Google Shape;166;p18">
            <a:extLst>
              <a:ext uri="{FF2B5EF4-FFF2-40B4-BE49-F238E27FC236}">
                <a16:creationId xmlns:a16="http://schemas.microsoft.com/office/drawing/2014/main" id="{A4AEBCCD-C4B6-38C9-B292-C3D9948D1E1C}"/>
              </a:ext>
            </a:extLst>
          </p:cNvPr>
          <p:cNvSpPr txBox="1"/>
          <p:nvPr/>
        </p:nvSpPr>
        <p:spPr>
          <a:xfrm>
            <a:off x="571500" y="571500"/>
            <a:ext cx="11601450" cy="646331"/>
          </a:xfrm>
          <a:prstGeom prst="rect">
            <a:avLst/>
          </a:prstGeom>
          <a:noFill/>
          <a:ln>
            <a:noFill/>
          </a:ln>
        </p:spPr>
        <p:txBody>
          <a:bodyPr spcFirstLastPara="1" wrap="square" lIns="0" tIns="0" rIns="0" bIns="0" anchor="t" anchorCtr="0">
            <a:spAutoFit/>
          </a:bodyPr>
          <a:lstStyle/>
          <a:p>
            <a:pPr lvl="0"/>
            <a:r>
              <a:rPr lang="en-US" sz="4200" b="1" dirty="0">
                <a:solidFill>
                  <a:srgbClr val="17375E"/>
                </a:solidFill>
                <a:latin typeface="Anago Bold Italic" panose="02000504000000020004" pitchFamily="50" charset="0"/>
                <a:ea typeface="Playfair Display"/>
                <a:cs typeface="Playfair Display"/>
                <a:sym typeface="Playfair Display"/>
              </a:rPr>
              <a:t>WealthGenics is built to solve this.</a:t>
            </a:r>
            <a:endParaRPr dirty="0">
              <a:solidFill>
                <a:srgbClr val="17375E"/>
              </a:solidFill>
              <a:latin typeface="Anago Bold Italic" panose="02000504000000020004" pitchFamily="50" charset="0"/>
            </a:endParaRPr>
          </a:p>
        </p:txBody>
      </p:sp>
      <p:sp>
        <p:nvSpPr>
          <p:cNvPr id="167" name="Google Shape;167;p18">
            <a:extLst>
              <a:ext uri="{FF2B5EF4-FFF2-40B4-BE49-F238E27FC236}">
                <a16:creationId xmlns:a16="http://schemas.microsoft.com/office/drawing/2014/main" id="{82C2740D-9CF3-65CA-A34C-A2D8451378BC}"/>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 name="Google Shape;113;p15" descr="image.png">
            <a:extLst>
              <a:ext uri="{FF2B5EF4-FFF2-40B4-BE49-F238E27FC236}">
                <a16:creationId xmlns:a16="http://schemas.microsoft.com/office/drawing/2014/main" id="{06804ED0-F817-121C-130D-0AEB93409DBA}"/>
              </a:ext>
            </a:extLst>
          </p:cNvPr>
          <p:cNvPicPr preferRelativeResize="0"/>
          <p:nvPr/>
        </p:nvPicPr>
        <p:blipFill rotWithShape="1">
          <a:blip r:embed="rId3">
            <a:alphaModFix/>
            <a:duotone>
              <a:schemeClr val="bg2">
                <a:shade val="45000"/>
                <a:satMod val="135000"/>
              </a:schemeClr>
              <a:prstClr val="white"/>
            </a:duotone>
          </a:blip>
          <a:srcRect/>
          <a:stretch/>
        </p:blipFill>
        <p:spPr>
          <a:xfrm>
            <a:off x="1602581" y="4009876"/>
            <a:ext cx="571500" cy="571500"/>
          </a:xfrm>
          <a:prstGeom prst="rect">
            <a:avLst/>
          </a:prstGeom>
          <a:noFill/>
          <a:ln>
            <a:noFill/>
          </a:ln>
        </p:spPr>
      </p:pic>
      <p:pic>
        <p:nvPicPr>
          <p:cNvPr id="3" name="Google Shape;114;p15" descr="image.png">
            <a:extLst>
              <a:ext uri="{FF2B5EF4-FFF2-40B4-BE49-F238E27FC236}">
                <a16:creationId xmlns:a16="http://schemas.microsoft.com/office/drawing/2014/main" id="{362A5B64-57F0-5E16-C70F-9F3FF5412136}"/>
              </a:ext>
            </a:extLst>
          </p:cNvPr>
          <p:cNvPicPr preferRelativeResize="0"/>
          <p:nvPr/>
        </p:nvPicPr>
        <p:blipFill rotWithShape="1">
          <a:blip r:embed="rId4">
            <a:alphaModFix/>
            <a:duotone>
              <a:schemeClr val="bg2">
                <a:shade val="45000"/>
                <a:satMod val="135000"/>
              </a:schemeClr>
              <a:prstClr val="white"/>
            </a:duotone>
          </a:blip>
          <a:srcRect/>
          <a:stretch/>
        </p:blipFill>
        <p:spPr>
          <a:xfrm>
            <a:off x="4407693" y="4581376"/>
            <a:ext cx="571500" cy="571500"/>
          </a:xfrm>
          <a:prstGeom prst="rect">
            <a:avLst/>
          </a:prstGeom>
          <a:noFill/>
          <a:ln>
            <a:noFill/>
          </a:ln>
        </p:spPr>
      </p:pic>
      <p:pic>
        <p:nvPicPr>
          <p:cNvPr id="4" name="Google Shape;115;p15" descr="image.png">
            <a:extLst>
              <a:ext uri="{FF2B5EF4-FFF2-40B4-BE49-F238E27FC236}">
                <a16:creationId xmlns:a16="http://schemas.microsoft.com/office/drawing/2014/main" id="{BC5790B3-C953-3343-3B6D-BCD74D28A737}"/>
              </a:ext>
            </a:extLst>
          </p:cNvPr>
          <p:cNvPicPr preferRelativeResize="0"/>
          <p:nvPr/>
        </p:nvPicPr>
        <p:blipFill rotWithShape="1">
          <a:blip r:embed="rId5">
            <a:alphaModFix/>
            <a:duotone>
              <a:schemeClr val="bg2">
                <a:shade val="45000"/>
                <a:satMod val="135000"/>
              </a:schemeClr>
              <a:prstClr val="white"/>
            </a:duotone>
          </a:blip>
          <a:srcRect/>
          <a:stretch/>
        </p:blipFill>
        <p:spPr>
          <a:xfrm>
            <a:off x="7212806" y="4009876"/>
            <a:ext cx="571500" cy="571500"/>
          </a:xfrm>
          <a:prstGeom prst="rect">
            <a:avLst/>
          </a:prstGeom>
          <a:noFill/>
          <a:ln>
            <a:noFill/>
          </a:ln>
        </p:spPr>
      </p:pic>
      <p:pic>
        <p:nvPicPr>
          <p:cNvPr id="5" name="Google Shape;116;p15" descr="image.png">
            <a:extLst>
              <a:ext uri="{FF2B5EF4-FFF2-40B4-BE49-F238E27FC236}">
                <a16:creationId xmlns:a16="http://schemas.microsoft.com/office/drawing/2014/main" id="{DE7ADD67-1FFC-871C-0FC2-E25598C085AA}"/>
              </a:ext>
            </a:extLst>
          </p:cNvPr>
          <p:cNvPicPr preferRelativeResize="0"/>
          <p:nvPr/>
        </p:nvPicPr>
        <p:blipFill rotWithShape="1">
          <a:blip r:embed="rId6">
            <a:alphaModFix/>
            <a:duotone>
              <a:schemeClr val="bg2">
                <a:shade val="45000"/>
                <a:satMod val="135000"/>
              </a:schemeClr>
              <a:prstClr val="white"/>
            </a:duotone>
          </a:blip>
          <a:srcRect/>
          <a:stretch/>
        </p:blipFill>
        <p:spPr>
          <a:xfrm>
            <a:off x="10017918" y="4581376"/>
            <a:ext cx="571500" cy="571500"/>
          </a:xfrm>
          <a:prstGeom prst="rect">
            <a:avLst/>
          </a:prstGeom>
          <a:noFill/>
          <a:ln>
            <a:noFill/>
          </a:ln>
        </p:spPr>
      </p:pic>
      <p:sp>
        <p:nvSpPr>
          <p:cNvPr id="6" name="Google Shape;119;p15">
            <a:extLst>
              <a:ext uri="{FF2B5EF4-FFF2-40B4-BE49-F238E27FC236}">
                <a16:creationId xmlns:a16="http://schemas.microsoft.com/office/drawing/2014/main" id="{E3ED1061-1AE1-E419-C592-B975280C32A9}"/>
              </a:ext>
            </a:extLst>
          </p:cNvPr>
          <p:cNvSpPr txBox="1"/>
          <p:nvPr/>
        </p:nvSpPr>
        <p:spPr>
          <a:xfrm>
            <a:off x="1839912" y="1863699"/>
            <a:ext cx="8512175" cy="492443"/>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r>
              <a:rPr lang="en-US" sz="2000" b="0" i="0" u="none" strike="noStrike" cap="none" dirty="0">
                <a:solidFill>
                  <a:schemeClr val="tx1">
                    <a:lumMod val="75000"/>
                    <a:lumOff val="25000"/>
                  </a:schemeClr>
                </a:solidFill>
                <a:latin typeface="Poppins"/>
                <a:ea typeface="Poppins"/>
                <a:cs typeface="Poppins"/>
                <a:sym typeface="Poppins"/>
              </a:rPr>
              <a:t>Structured financial education, mentorship, mindset, workshops</a:t>
            </a:r>
            <a:endParaRPr sz="1600" dirty="0">
              <a:solidFill>
                <a:schemeClr val="tx1">
                  <a:lumMod val="75000"/>
                  <a:lumOff val="25000"/>
                </a:schemeClr>
              </a:solidFill>
            </a:endParaRPr>
          </a:p>
        </p:txBody>
      </p:sp>
      <p:sp>
        <p:nvSpPr>
          <p:cNvPr id="7" name="Google Shape;120;p15">
            <a:extLst>
              <a:ext uri="{FF2B5EF4-FFF2-40B4-BE49-F238E27FC236}">
                <a16:creationId xmlns:a16="http://schemas.microsoft.com/office/drawing/2014/main" id="{757DF474-CC36-4B68-CAE3-30B339919288}"/>
              </a:ext>
            </a:extLst>
          </p:cNvPr>
          <p:cNvSpPr/>
          <p:nvPr/>
        </p:nvSpPr>
        <p:spPr>
          <a:xfrm>
            <a:off x="485775" y="4562326"/>
            <a:ext cx="11220450" cy="19050"/>
          </a:xfrm>
          <a:prstGeom prst="roundRect">
            <a:avLst>
              <a:gd name="adj" fmla="val 16667"/>
            </a:avLst>
          </a:prstGeom>
          <a:solidFill>
            <a:srgbClr val="1737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 name="Google Shape;121;p15">
            <a:extLst>
              <a:ext uri="{FF2B5EF4-FFF2-40B4-BE49-F238E27FC236}">
                <a16:creationId xmlns:a16="http://schemas.microsoft.com/office/drawing/2014/main" id="{3646CDF2-91E7-5A86-1894-4B460797EE7D}"/>
              </a:ext>
            </a:extLst>
          </p:cNvPr>
          <p:cNvSpPr txBox="1"/>
          <p:nvPr/>
        </p:nvSpPr>
        <p:spPr>
          <a:xfrm>
            <a:off x="888206" y="3695551"/>
            <a:ext cx="200025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rgbClr val="17375E"/>
                </a:solidFill>
                <a:latin typeface="Poppins"/>
                <a:ea typeface="Poppins"/>
                <a:cs typeface="Poppins"/>
                <a:sym typeface="Poppins"/>
              </a:rPr>
              <a:t>Education</a:t>
            </a:r>
            <a:endParaRPr sz="2400" dirty="0">
              <a:solidFill>
                <a:srgbClr val="17375E"/>
              </a:solidFill>
            </a:endParaRPr>
          </a:p>
        </p:txBody>
      </p:sp>
      <p:sp>
        <p:nvSpPr>
          <p:cNvPr id="9" name="Google Shape;122;p15">
            <a:extLst>
              <a:ext uri="{FF2B5EF4-FFF2-40B4-BE49-F238E27FC236}">
                <a16:creationId xmlns:a16="http://schemas.microsoft.com/office/drawing/2014/main" id="{E9FF1E6C-62ED-3381-C646-CE19B68C061F}"/>
              </a:ext>
            </a:extLst>
          </p:cNvPr>
          <p:cNvSpPr txBox="1"/>
          <p:nvPr/>
        </p:nvSpPr>
        <p:spPr>
          <a:xfrm>
            <a:off x="3693318" y="5320456"/>
            <a:ext cx="200025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dirty="0">
                <a:solidFill>
                  <a:srgbClr val="17375E"/>
                </a:solidFill>
                <a:latin typeface="Poppins"/>
                <a:ea typeface="Poppins"/>
                <a:cs typeface="Poppins"/>
                <a:sym typeface="Poppins"/>
              </a:rPr>
              <a:t>Practice</a:t>
            </a:r>
            <a:endParaRPr sz="2400" dirty="0">
              <a:solidFill>
                <a:srgbClr val="17375E"/>
              </a:solidFill>
            </a:endParaRPr>
          </a:p>
        </p:txBody>
      </p:sp>
      <p:sp>
        <p:nvSpPr>
          <p:cNvPr id="10" name="Google Shape;123;p15">
            <a:extLst>
              <a:ext uri="{FF2B5EF4-FFF2-40B4-BE49-F238E27FC236}">
                <a16:creationId xmlns:a16="http://schemas.microsoft.com/office/drawing/2014/main" id="{C2E40955-0CFD-7DF0-2BBE-DB0ED126FC79}"/>
              </a:ext>
            </a:extLst>
          </p:cNvPr>
          <p:cNvSpPr txBox="1"/>
          <p:nvPr/>
        </p:nvSpPr>
        <p:spPr>
          <a:xfrm>
            <a:off x="6498431" y="3695551"/>
            <a:ext cx="200025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a:solidFill>
                  <a:srgbClr val="17375E"/>
                </a:solidFill>
                <a:latin typeface="Poppins"/>
                <a:ea typeface="Poppins"/>
                <a:cs typeface="Poppins"/>
                <a:sym typeface="Poppins"/>
              </a:rPr>
              <a:t>Mentorship</a:t>
            </a:r>
            <a:endParaRPr sz="2400">
              <a:solidFill>
                <a:srgbClr val="17375E"/>
              </a:solidFill>
            </a:endParaRPr>
          </a:p>
        </p:txBody>
      </p:sp>
      <p:sp>
        <p:nvSpPr>
          <p:cNvPr id="11" name="Google Shape;124;p15">
            <a:extLst>
              <a:ext uri="{FF2B5EF4-FFF2-40B4-BE49-F238E27FC236}">
                <a16:creationId xmlns:a16="http://schemas.microsoft.com/office/drawing/2014/main" id="{8C43FE4F-EC09-F886-13ED-F0A4BAB1BE43}"/>
              </a:ext>
            </a:extLst>
          </p:cNvPr>
          <p:cNvSpPr txBox="1"/>
          <p:nvPr/>
        </p:nvSpPr>
        <p:spPr>
          <a:xfrm>
            <a:off x="9303543" y="5320456"/>
            <a:ext cx="200025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400" b="1" i="0" u="none" strike="noStrike" cap="none">
                <a:solidFill>
                  <a:srgbClr val="17375E"/>
                </a:solidFill>
                <a:latin typeface="Poppins"/>
                <a:ea typeface="Poppins"/>
                <a:cs typeface="Poppins"/>
                <a:sym typeface="Poppins"/>
              </a:rPr>
              <a:t>Success</a:t>
            </a:r>
            <a:endParaRPr sz="2400">
              <a:solidFill>
                <a:srgbClr val="17375E"/>
              </a:solidFill>
            </a:endParaRPr>
          </a:p>
        </p:txBody>
      </p:sp>
      <p:pic>
        <p:nvPicPr>
          <p:cNvPr id="13" name="Picture 12" descr="A yellow triangle with black background&#10;&#10;AI-generated content may be incorrect.">
            <a:extLst>
              <a:ext uri="{FF2B5EF4-FFF2-40B4-BE49-F238E27FC236}">
                <a16:creationId xmlns:a16="http://schemas.microsoft.com/office/drawing/2014/main" id="{10130DF6-55DC-5276-0C8F-CB10C185DA75}"/>
              </a:ext>
            </a:extLst>
          </p:cNvPr>
          <p:cNvPicPr>
            <a:picLocks noChangeAspect="1"/>
          </p:cNvPicPr>
          <p:nvPr/>
        </p:nvPicPr>
        <p:blipFill>
          <a:blip r:embed="rId7"/>
          <a:stretch>
            <a:fillRect/>
          </a:stretch>
        </p:blipFill>
        <p:spPr>
          <a:xfrm>
            <a:off x="10934157" y="90439"/>
            <a:ext cx="962492" cy="646031"/>
          </a:xfrm>
          <a:prstGeom prst="rect">
            <a:avLst/>
          </a:prstGeom>
        </p:spPr>
      </p:pic>
    </p:spTree>
    <p:extLst>
      <p:ext uri="{BB962C8B-B14F-4D97-AF65-F5344CB8AC3E}">
        <p14:creationId xmlns:p14="http://schemas.microsoft.com/office/powerpoint/2010/main" val="198813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BECBFA76-1A43-0EBC-577A-A7448C7348FB}"/>
            </a:ext>
          </a:extLst>
        </p:cNvPr>
        <p:cNvGrpSpPr/>
        <p:nvPr/>
      </p:nvGrpSpPr>
      <p:grpSpPr>
        <a:xfrm>
          <a:off x="0" y="0"/>
          <a:ext cx="0" cy="0"/>
          <a:chOff x="0" y="0"/>
          <a:chExt cx="0" cy="0"/>
        </a:xfrm>
      </p:grpSpPr>
      <p:sp>
        <p:nvSpPr>
          <p:cNvPr id="166" name="Google Shape;166;p18">
            <a:extLst>
              <a:ext uri="{FF2B5EF4-FFF2-40B4-BE49-F238E27FC236}">
                <a16:creationId xmlns:a16="http://schemas.microsoft.com/office/drawing/2014/main" id="{892B4C0A-20E3-08DC-55B9-6D91E58C0D5C}"/>
              </a:ext>
            </a:extLst>
          </p:cNvPr>
          <p:cNvSpPr txBox="1"/>
          <p:nvPr/>
        </p:nvSpPr>
        <p:spPr>
          <a:xfrm>
            <a:off x="571500" y="571500"/>
            <a:ext cx="11601450" cy="553998"/>
          </a:xfrm>
          <a:prstGeom prst="rect">
            <a:avLst/>
          </a:prstGeom>
          <a:noFill/>
          <a:ln>
            <a:noFill/>
          </a:ln>
        </p:spPr>
        <p:txBody>
          <a:bodyPr spcFirstLastPara="1" wrap="square" lIns="0" tIns="0" rIns="0" bIns="0" anchor="t" anchorCtr="0">
            <a:spAutoFit/>
          </a:bodyPr>
          <a:lstStyle/>
          <a:p>
            <a:pPr lvl="0"/>
            <a:r>
              <a:rPr lang="en-US" sz="3600" b="1" dirty="0">
                <a:solidFill>
                  <a:srgbClr val="17375E"/>
                </a:solidFill>
                <a:latin typeface="Anago Bold Italic" panose="02000504000000020004" pitchFamily="50" charset="0"/>
                <a:ea typeface="Playfair Display"/>
                <a:cs typeface="Playfair Display"/>
                <a:sym typeface="Playfair Display"/>
              </a:rPr>
              <a:t>Why WealthGenics Is A Trustworthy Platform ?</a:t>
            </a:r>
            <a:endParaRPr lang="en-US" sz="1100" dirty="0">
              <a:solidFill>
                <a:srgbClr val="17375E"/>
              </a:solidFill>
              <a:latin typeface="Anago Bold Italic" panose="02000504000000020004" pitchFamily="50" charset="0"/>
            </a:endParaRPr>
          </a:p>
        </p:txBody>
      </p:sp>
      <p:sp>
        <p:nvSpPr>
          <p:cNvPr id="167" name="Google Shape;167;p18">
            <a:extLst>
              <a:ext uri="{FF2B5EF4-FFF2-40B4-BE49-F238E27FC236}">
                <a16:creationId xmlns:a16="http://schemas.microsoft.com/office/drawing/2014/main" id="{209147FE-4DD2-F5A4-27CA-A2F60FAFF778}"/>
              </a:ext>
            </a:extLst>
          </p:cNvPr>
          <p:cNvSpPr/>
          <p:nvPr/>
        </p:nvSpPr>
        <p:spPr>
          <a:xfrm>
            <a:off x="571500" y="1476375"/>
            <a:ext cx="11049000" cy="19050"/>
          </a:xfrm>
          <a:prstGeom prst="rect">
            <a:avLst/>
          </a:prstGeom>
          <a:solidFill>
            <a:srgbClr val="D4AF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 name="Google Shape;156;p18">
            <a:extLst>
              <a:ext uri="{FF2B5EF4-FFF2-40B4-BE49-F238E27FC236}">
                <a16:creationId xmlns:a16="http://schemas.microsoft.com/office/drawing/2014/main" id="{F0D15A5E-CDAA-4B8C-EDC5-D9AB23255D8F}"/>
              </a:ext>
            </a:extLst>
          </p:cNvPr>
          <p:cNvSpPr txBox="1"/>
          <p:nvPr/>
        </p:nvSpPr>
        <p:spPr>
          <a:xfrm>
            <a:off x="571500" y="5866447"/>
            <a:ext cx="11049000" cy="492443"/>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2000" b="0" i="1" u="none" strike="noStrike" cap="none" dirty="0">
                <a:solidFill>
                  <a:srgbClr val="17375E"/>
                </a:solidFill>
                <a:latin typeface="Lato"/>
                <a:ea typeface="Lato"/>
                <a:cs typeface="Lato"/>
                <a:sym typeface="Lato"/>
              </a:rPr>
              <a:t>A Fully System-Driven </a:t>
            </a:r>
            <a:r>
              <a:rPr lang="en-US" sz="2000" b="0" i="1" u="none" strike="noStrike" cap="none" dirty="0" err="1">
                <a:solidFill>
                  <a:srgbClr val="17375E"/>
                </a:solidFill>
                <a:latin typeface="Lato"/>
                <a:ea typeface="Lato"/>
                <a:cs typeface="Lato"/>
                <a:sym typeface="Lato"/>
              </a:rPr>
              <a:t>EcoSystem</a:t>
            </a:r>
            <a:r>
              <a:rPr lang="en-US" sz="2000" b="0" i="1" u="none" strike="noStrike" cap="none" dirty="0">
                <a:solidFill>
                  <a:srgbClr val="17375E"/>
                </a:solidFill>
                <a:latin typeface="Lato"/>
                <a:ea typeface="Lato"/>
                <a:cs typeface="Lato"/>
                <a:sym typeface="Lato"/>
              </a:rPr>
              <a:t> </a:t>
            </a:r>
            <a:endParaRPr sz="2000" dirty="0">
              <a:solidFill>
                <a:srgbClr val="17375E"/>
              </a:solidFill>
            </a:endParaRPr>
          </a:p>
        </p:txBody>
      </p:sp>
      <p:sp>
        <p:nvSpPr>
          <p:cNvPr id="4" name="Rectangle: Rounded Corners 3">
            <a:extLst>
              <a:ext uri="{FF2B5EF4-FFF2-40B4-BE49-F238E27FC236}">
                <a16:creationId xmlns:a16="http://schemas.microsoft.com/office/drawing/2014/main" id="{68C83426-F660-4A80-582E-61F5989178B3}"/>
              </a:ext>
            </a:extLst>
          </p:cNvPr>
          <p:cNvSpPr/>
          <p:nvPr/>
        </p:nvSpPr>
        <p:spPr>
          <a:xfrm>
            <a:off x="561511" y="1998523"/>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51CA928-83AF-B2F5-97F7-A981FE1DA929}"/>
              </a:ext>
            </a:extLst>
          </p:cNvPr>
          <p:cNvSpPr/>
          <p:nvPr/>
        </p:nvSpPr>
        <p:spPr>
          <a:xfrm>
            <a:off x="561511" y="2059396"/>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E2BA188-9938-A79B-F5C7-E795399B2332}"/>
              </a:ext>
            </a:extLst>
          </p:cNvPr>
          <p:cNvSpPr/>
          <p:nvPr/>
        </p:nvSpPr>
        <p:spPr>
          <a:xfrm>
            <a:off x="4349726" y="2028959"/>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BB866F-07CA-7E7A-9D7E-6A574156F84A}"/>
              </a:ext>
            </a:extLst>
          </p:cNvPr>
          <p:cNvSpPr/>
          <p:nvPr/>
        </p:nvSpPr>
        <p:spPr>
          <a:xfrm>
            <a:off x="4349726" y="2089832"/>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E6F285D-6B5D-B7AD-2CFC-8DA3C5A9E91D}"/>
              </a:ext>
            </a:extLst>
          </p:cNvPr>
          <p:cNvSpPr/>
          <p:nvPr/>
        </p:nvSpPr>
        <p:spPr>
          <a:xfrm>
            <a:off x="8080677" y="2027316"/>
            <a:ext cx="3492548" cy="3352800"/>
          </a:xfrm>
          <a:prstGeom prst="roundRect">
            <a:avLst>
              <a:gd name="adj" fmla="val 3184"/>
            </a:avLst>
          </a:prstGeom>
          <a:solidFill>
            <a:srgbClr val="173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783243F-18FF-D5E7-B165-BF3231B33449}"/>
              </a:ext>
            </a:extLst>
          </p:cNvPr>
          <p:cNvSpPr/>
          <p:nvPr/>
        </p:nvSpPr>
        <p:spPr>
          <a:xfrm>
            <a:off x="8080677" y="2088189"/>
            <a:ext cx="3492548" cy="3352800"/>
          </a:xfrm>
          <a:prstGeom prst="roundRect">
            <a:avLst>
              <a:gd name="adj" fmla="val 31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Google Shape;157;p18">
            <a:extLst>
              <a:ext uri="{FF2B5EF4-FFF2-40B4-BE49-F238E27FC236}">
                <a16:creationId xmlns:a16="http://schemas.microsoft.com/office/drawing/2014/main" id="{3EE1AAE4-05DE-B800-2249-47504E9B0B53}"/>
              </a:ext>
            </a:extLst>
          </p:cNvPr>
          <p:cNvSpPr txBox="1"/>
          <p:nvPr/>
        </p:nvSpPr>
        <p:spPr>
          <a:xfrm>
            <a:off x="888829" y="3012879"/>
            <a:ext cx="2837912" cy="276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dirty="0">
                <a:solidFill>
                  <a:srgbClr val="17375E"/>
                </a:solidFill>
                <a:latin typeface="Anago Bold Italic" panose="02000504000000020004" pitchFamily="50" charset="0"/>
                <a:ea typeface="Playfair Display"/>
                <a:cs typeface="Playfair Display"/>
                <a:sym typeface="Playfair Display"/>
              </a:rPr>
              <a:t>Proven Impact</a:t>
            </a:r>
            <a:endParaRPr sz="1100" dirty="0">
              <a:solidFill>
                <a:srgbClr val="17375E"/>
              </a:solidFill>
              <a:latin typeface="Anago Bold Italic" panose="02000504000000020004" pitchFamily="50" charset="0"/>
            </a:endParaRPr>
          </a:p>
        </p:txBody>
      </p:sp>
      <p:sp>
        <p:nvSpPr>
          <p:cNvPr id="158" name="Google Shape;158;p18">
            <a:extLst>
              <a:ext uri="{FF2B5EF4-FFF2-40B4-BE49-F238E27FC236}">
                <a16:creationId xmlns:a16="http://schemas.microsoft.com/office/drawing/2014/main" id="{ABA52822-8E4F-5382-09B1-FE98AE7451E7}"/>
              </a:ext>
            </a:extLst>
          </p:cNvPr>
          <p:cNvSpPr txBox="1"/>
          <p:nvPr/>
        </p:nvSpPr>
        <p:spPr>
          <a:xfrm>
            <a:off x="956398" y="3556982"/>
            <a:ext cx="2702774" cy="1181862"/>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600" b="0" i="0" u="none" strike="noStrike" cap="none" dirty="0">
                <a:solidFill>
                  <a:schemeClr val="tx1">
                    <a:lumMod val="85000"/>
                    <a:lumOff val="15000"/>
                  </a:schemeClr>
                </a:solidFill>
                <a:latin typeface="Lato"/>
                <a:ea typeface="Lato"/>
                <a:cs typeface="Lato"/>
                <a:sym typeface="Lato"/>
              </a:rPr>
              <a:t>6+ Years of excellence with 78,000+ students trained and a 90% satisfaction rate.</a:t>
            </a:r>
            <a:endParaRPr dirty="0">
              <a:solidFill>
                <a:schemeClr val="tx1">
                  <a:lumMod val="85000"/>
                  <a:lumOff val="15000"/>
                </a:schemeClr>
              </a:solidFill>
            </a:endParaRPr>
          </a:p>
        </p:txBody>
      </p:sp>
      <p:sp>
        <p:nvSpPr>
          <p:cNvPr id="159" name="Google Shape;159;p18">
            <a:extLst>
              <a:ext uri="{FF2B5EF4-FFF2-40B4-BE49-F238E27FC236}">
                <a16:creationId xmlns:a16="http://schemas.microsoft.com/office/drawing/2014/main" id="{463BD6AD-373E-5949-0480-D19A72F4A35F}"/>
              </a:ext>
            </a:extLst>
          </p:cNvPr>
          <p:cNvSpPr txBox="1"/>
          <p:nvPr/>
        </p:nvSpPr>
        <p:spPr>
          <a:xfrm>
            <a:off x="4677044" y="3012879"/>
            <a:ext cx="2837912" cy="276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a:solidFill>
                  <a:srgbClr val="17375E"/>
                </a:solidFill>
                <a:latin typeface="Anago Bold Italic" panose="02000504000000020004" pitchFamily="50" charset="0"/>
                <a:ea typeface="Playfair Display"/>
                <a:cs typeface="Playfair Display"/>
                <a:sym typeface="Playfair Display"/>
              </a:rPr>
              <a:t>Expert Mentorship</a:t>
            </a:r>
            <a:endParaRPr sz="1100">
              <a:solidFill>
                <a:srgbClr val="17375E"/>
              </a:solidFill>
              <a:latin typeface="Anago Bold Italic" panose="02000504000000020004" pitchFamily="50" charset="0"/>
            </a:endParaRPr>
          </a:p>
        </p:txBody>
      </p:sp>
      <p:sp>
        <p:nvSpPr>
          <p:cNvPr id="160" name="Google Shape;160;p18">
            <a:extLst>
              <a:ext uri="{FF2B5EF4-FFF2-40B4-BE49-F238E27FC236}">
                <a16:creationId xmlns:a16="http://schemas.microsoft.com/office/drawing/2014/main" id="{9A4B207E-0CB8-798D-E8C7-60A1EF5387C5}"/>
              </a:ext>
            </a:extLst>
          </p:cNvPr>
          <p:cNvSpPr txBox="1"/>
          <p:nvPr/>
        </p:nvSpPr>
        <p:spPr>
          <a:xfrm>
            <a:off x="4643260" y="3556982"/>
            <a:ext cx="2905480" cy="1181862"/>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600" b="0" i="0" u="none" strike="noStrike" cap="none" dirty="0">
                <a:solidFill>
                  <a:schemeClr val="tx1">
                    <a:lumMod val="85000"/>
                    <a:lumOff val="15000"/>
                  </a:schemeClr>
                </a:solidFill>
                <a:latin typeface="Lato"/>
                <a:ea typeface="Lato"/>
                <a:cs typeface="Lato"/>
                <a:sym typeface="Lato"/>
              </a:rPr>
              <a:t>6 Expert Mentors with 10–20 years of live market experience helping you shape your future.</a:t>
            </a:r>
            <a:endParaRPr dirty="0">
              <a:solidFill>
                <a:schemeClr val="tx1">
                  <a:lumMod val="85000"/>
                  <a:lumOff val="15000"/>
                </a:schemeClr>
              </a:solidFill>
            </a:endParaRPr>
          </a:p>
        </p:txBody>
      </p:sp>
      <p:sp>
        <p:nvSpPr>
          <p:cNvPr id="161" name="Google Shape;161;p18">
            <a:extLst>
              <a:ext uri="{FF2B5EF4-FFF2-40B4-BE49-F238E27FC236}">
                <a16:creationId xmlns:a16="http://schemas.microsoft.com/office/drawing/2014/main" id="{8CAA9324-6E5F-8DF5-1D58-E677CB4B4D9C}"/>
              </a:ext>
            </a:extLst>
          </p:cNvPr>
          <p:cNvSpPr txBox="1"/>
          <p:nvPr/>
        </p:nvSpPr>
        <p:spPr>
          <a:xfrm>
            <a:off x="8407995" y="3012879"/>
            <a:ext cx="2837912" cy="276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a:solidFill>
                  <a:srgbClr val="17375E"/>
                </a:solidFill>
                <a:latin typeface="Anago Bold Italic" panose="02000504000000020004" pitchFamily="50" charset="0"/>
                <a:ea typeface="Playfair Display"/>
                <a:cs typeface="Playfair Display"/>
                <a:sym typeface="Playfair Display"/>
              </a:rPr>
              <a:t>Certified Excellence</a:t>
            </a:r>
            <a:endParaRPr sz="1100">
              <a:solidFill>
                <a:srgbClr val="17375E"/>
              </a:solidFill>
              <a:latin typeface="Anago Bold Italic" panose="02000504000000020004" pitchFamily="50" charset="0"/>
            </a:endParaRPr>
          </a:p>
        </p:txBody>
      </p:sp>
      <p:sp>
        <p:nvSpPr>
          <p:cNvPr id="162" name="Google Shape;162;p18">
            <a:extLst>
              <a:ext uri="{FF2B5EF4-FFF2-40B4-BE49-F238E27FC236}">
                <a16:creationId xmlns:a16="http://schemas.microsoft.com/office/drawing/2014/main" id="{03AFDAB4-B356-A931-9A26-C6EA8A9DD15F}"/>
              </a:ext>
            </a:extLst>
          </p:cNvPr>
          <p:cNvSpPr txBox="1"/>
          <p:nvPr/>
        </p:nvSpPr>
        <p:spPr>
          <a:xfrm>
            <a:off x="8211167" y="3556982"/>
            <a:ext cx="3231568" cy="1575816"/>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600" b="0" i="0" u="none" strike="noStrike" cap="none" dirty="0">
                <a:solidFill>
                  <a:schemeClr val="tx1">
                    <a:lumMod val="85000"/>
                    <a:lumOff val="15000"/>
                  </a:schemeClr>
                </a:solidFill>
                <a:latin typeface="Lato"/>
                <a:ea typeface="Lato"/>
                <a:cs typeface="Lato"/>
                <a:sym typeface="Lato"/>
              </a:rPr>
              <a:t>ISO 21001:2018 Certified and recognized by DPIAF and World Human Rights Protection Commission.</a:t>
            </a:r>
            <a:endParaRPr dirty="0">
              <a:solidFill>
                <a:schemeClr val="tx1">
                  <a:lumMod val="85000"/>
                  <a:lumOff val="15000"/>
                </a:schemeClr>
              </a:solidFill>
            </a:endParaRPr>
          </a:p>
        </p:txBody>
      </p:sp>
      <p:pic>
        <p:nvPicPr>
          <p:cNvPr id="13" name="Graphic 12" descr="Diploma roll with solid fill">
            <a:extLst>
              <a:ext uri="{FF2B5EF4-FFF2-40B4-BE49-F238E27FC236}">
                <a16:creationId xmlns:a16="http://schemas.microsoft.com/office/drawing/2014/main" id="{106FC630-FE92-2049-C174-3B1CF8708F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315" y="2349694"/>
            <a:ext cx="472892" cy="472892"/>
          </a:xfrm>
          <a:prstGeom prst="rect">
            <a:avLst/>
          </a:prstGeom>
        </p:spPr>
      </p:pic>
      <p:pic>
        <p:nvPicPr>
          <p:cNvPr id="18" name="Graphic 17" descr="Trophy with solid fill">
            <a:extLst>
              <a:ext uri="{FF2B5EF4-FFF2-40B4-BE49-F238E27FC236}">
                <a16:creationId xmlns:a16="http://schemas.microsoft.com/office/drawing/2014/main" id="{70CD8338-C72D-5434-9545-F6D19ADB0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4149" y="2349694"/>
            <a:ext cx="472892" cy="472892"/>
          </a:xfrm>
          <a:prstGeom prst="rect">
            <a:avLst/>
          </a:prstGeom>
        </p:spPr>
      </p:pic>
      <p:pic>
        <p:nvPicPr>
          <p:cNvPr id="20" name="Graphic 19" descr="User with solid fill">
            <a:extLst>
              <a:ext uri="{FF2B5EF4-FFF2-40B4-BE49-F238E27FC236}">
                <a16:creationId xmlns:a16="http://schemas.microsoft.com/office/drawing/2014/main" id="{68BD53C6-F00D-E4A7-DDD1-92206898D4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2364" y="2349694"/>
            <a:ext cx="472892" cy="472892"/>
          </a:xfrm>
          <a:prstGeom prst="rect">
            <a:avLst/>
          </a:prstGeom>
        </p:spPr>
      </p:pic>
      <p:pic>
        <p:nvPicPr>
          <p:cNvPr id="21" name="Picture 20" descr="A yellow triangle with black background&#10;&#10;AI-generated content may be incorrect.">
            <a:extLst>
              <a:ext uri="{FF2B5EF4-FFF2-40B4-BE49-F238E27FC236}">
                <a16:creationId xmlns:a16="http://schemas.microsoft.com/office/drawing/2014/main" id="{669ED176-5C91-D04C-FA1B-7055E1947D1B}"/>
              </a:ext>
            </a:extLst>
          </p:cNvPr>
          <p:cNvPicPr>
            <a:picLocks noChangeAspect="1"/>
          </p:cNvPicPr>
          <p:nvPr/>
        </p:nvPicPr>
        <p:blipFill>
          <a:blip r:embed="rId9"/>
          <a:stretch>
            <a:fillRect/>
          </a:stretch>
        </p:blipFill>
        <p:spPr>
          <a:xfrm>
            <a:off x="10934157" y="90439"/>
            <a:ext cx="962492" cy="646031"/>
          </a:xfrm>
          <a:prstGeom prst="rect">
            <a:avLst/>
          </a:prstGeom>
        </p:spPr>
      </p:pic>
    </p:spTree>
    <p:extLst>
      <p:ext uri="{BB962C8B-B14F-4D97-AF65-F5344CB8AC3E}">
        <p14:creationId xmlns:p14="http://schemas.microsoft.com/office/powerpoint/2010/main" val="30736843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2831</Words>
  <Application>Microsoft Office PowerPoint</Application>
  <PresentationFormat>Widescreen</PresentationFormat>
  <Paragraphs>430</Paragraphs>
  <Slides>35</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Arial</vt:lpstr>
      <vt:lpstr>Anago Bold Italic</vt:lpstr>
      <vt:lpstr>Anago Bold</vt:lpstr>
      <vt:lpstr>Anago Black</vt:lpstr>
      <vt:lpstr>Cambria</vt:lpstr>
      <vt:lpstr>Playfair Display</vt:lpstr>
      <vt:lpstr>Poppins Medium</vt:lpstr>
      <vt:lpstr>Aptos Mono</vt:lpstr>
      <vt:lpstr>Anago Book</vt:lpstr>
      <vt:lpstr>Wingdings</vt:lpstr>
      <vt:lpstr>Poppins</vt:lpstr>
      <vt:lpstr>Lato</vt:lpstr>
      <vt:lpstr>Calibri</vt:lpstr>
      <vt:lpstr>Baskerville Old Face</vt:lpstr>
      <vt:lpstr>Bodoni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Admin Wealthgenics</cp:lastModifiedBy>
  <cp:revision>17</cp:revision>
  <dcterms:modified xsi:type="dcterms:W3CDTF">2025-12-09T13:01:40Z</dcterms:modified>
</cp:coreProperties>
</file>